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405" r:id="rId3"/>
    <p:sldId id="502" r:id="rId4"/>
    <p:sldId id="671" r:id="rId5"/>
    <p:sldId id="646" r:id="rId6"/>
    <p:sldId id="666" r:id="rId7"/>
    <p:sldId id="705" r:id="rId8"/>
    <p:sldId id="728" r:id="rId9"/>
    <p:sldId id="729" r:id="rId10"/>
    <p:sldId id="730" r:id="rId11"/>
    <p:sldId id="731" r:id="rId12"/>
    <p:sldId id="732" r:id="rId13"/>
    <p:sldId id="586" r:id="rId14"/>
    <p:sldId id="585" r:id="rId15"/>
    <p:sldId id="370" r:id="rId16"/>
    <p:sldId id="561" r:id="rId17"/>
    <p:sldId id="681" r:id="rId18"/>
    <p:sldId id="469" r:id="rId19"/>
    <p:sldId id="703" r:id="rId20"/>
    <p:sldId id="694" r:id="rId21"/>
    <p:sldId id="683" r:id="rId22"/>
    <p:sldId id="474" r:id="rId23"/>
    <p:sldId id="480" r:id="rId24"/>
    <p:sldId id="475" r:id="rId25"/>
    <p:sldId id="695" r:id="rId26"/>
    <p:sldId id="704" r:id="rId27"/>
    <p:sldId id="477" r:id="rId28"/>
    <p:sldId id="649" r:id="rId29"/>
    <p:sldId id="696" r:id="rId30"/>
    <p:sldId id="493" r:id="rId31"/>
    <p:sldId id="491" r:id="rId32"/>
    <p:sldId id="494" r:id="rId33"/>
    <p:sldId id="495" r:id="rId34"/>
    <p:sldId id="496" r:id="rId35"/>
    <p:sldId id="497" r:id="rId36"/>
    <p:sldId id="498" r:id="rId37"/>
    <p:sldId id="697" r:id="rId38"/>
    <p:sldId id="551" r:id="rId39"/>
    <p:sldId id="553" r:id="rId40"/>
    <p:sldId id="698" r:id="rId41"/>
    <p:sldId id="499" r:id="rId42"/>
    <p:sldId id="509" r:id="rId43"/>
    <p:sldId id="512" r:id="rId44"/>
    <p:sldId id="645" r:id="rId45"/>
    <p:sldId id="513" r:id="rId46"/>
    <p:sldId id="514" r:id="rId47"/>
    <p:sldId id="664" r:id="rId48"/>
    <p:sldId id="665" r:id="rId49"/>
    <p:sldId id="518" r:id="rId50"/>
    <p:sldId id="464" r:id="rId51"/>
    <p:sldId id="611" r:id="rId52"/>
    <p:sldId id="542" r:id="rId53"/>
    <p:sldId id="658" r:id="rId54"/>
    <p:sldId id="621" r:id="rId55"/>
    <p:sldId id="622" r:id="rId56"/>
    <p:sldId id="623" r:id="rId57"/>
    <p:sldId id="626" r:id="rId58"/>
    <p:sldId id="638" r:id="rId59"/>
    <p:sldId id="726" r:id="rId60"/>
    <p:sldId id="707" r:id="rId61"/>
    <p:sldId id="708" r:id="rId62"/>
    <p:sldId id="727" r:id="rId63"/>
    <p:sldId id="709" r:id="rId64"/>
    <p:sldId id="710" r:id="rId65"/>
    <p:sldId id="711" r:id="rId66"/>
    <p:sldId id="712" r:id="rId67"/>
    <p:sldId id="713" r:id="rId68"/>
    <p:sldId id="725" r:id="rId69"/>
    <p:sldId id="714" r:id="rId70"/>
    <p:sldId id="554" r:id="rId71"/>
    <p:sldId id="715" r:id="rId72"/>
    <p:sldId id="716" r:id="rId73"/>
    <p:sldId id="718" r:id="rId74"/>
    <p:sldId id="719" r:id="rId75"/>
    <p:sldId id="720" r:id="rId76"/>
    <p:sldId id="721" r:id="rId77"/>
    <p:sldId id="722" r:id="rId78"/>
    <p:sldId id="723" r:id="rId79"/>
    <p:sldId id="724" r:id="rId80"/>
    <p:sldId id="275" r:id="rId81"/>
  </p:sldIdLst>
  <p:sldSz cx="9906000" cy="6858000" type="A4"/>
  <p:notesSz cx="6805613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1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1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1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1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  <a:srgbClr val="0033CC"/>
    <a:srgbClr val="EAEAEA"/>
    <a:srgbClr val="CCFF99"/>
    <a:srgbClr val="DDDDDD"/>
    <a:srgbClr val="009900"/>
    <a:srgbClr val="0099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231" autoAdjust="0"/>
    <p:restoredTop sz="93236" autoAdjust="0"/>
  </p:normalViewPr>
  <p:slideViewPr>
    <p:cSldViewPr>
      <p:cViewPr>
        <p:scale>
          <a:sx n="66" d="100"/>
          <a:sy n="66" d="100"/>
        </p:scale>
        <p:origin x="-1914" y="-83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69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"/>
    </p:cViewPr>
  </p:sorterViewPr>
  <p:notesViewPr>
    <p:cSldViewPr>
      <p:cViewPr varScale="1">
        <p:scale>
          <a:sx n="50" d="100"/>
          <a:sy n="50" d="100"/>
        </p:scale>
        <p:origin x="-3036" y="-102"/>
      </p:cViewPr>
      <p:guideLst>
        <p:guide orient="horz" pos="3130"/>
        <p:guide pos="2143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687" cy="497207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926" y="1"/>
            <a:ext cx="2948083" cy="497207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pPr>
              <a:defRPr/>
            </a:pPr>
            <a:fld id="{6FE4C489-B0D2-43B6-80E5-34B0C028DE68}" type="datetimeFigureOut">
              <a:rPr lang="zh-TW" altLang="en-US"/>
              <a:pPr>
                <a:defRPr/>
              </a:pPr>
              <a:t>2015/9/30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40533"/>
            <a:ext cx="2949687" cy="497206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926" y="9440533"/>
            <a:ext cx="2948083" cy="497206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pPr>
              <a:defRPr/>
            </a:pPr>
            <a:fld id="{E18400E5-7842-428C-974E-780913D1C7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435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9687" cy="49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>
            <a:lvl1pPr>
              <a:defRPr kumimoji="0" sz="1200" b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926" y="1"/>
            <a:ext cx="2948083" cy="49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6125"/>
            <a:ext cx="5383213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81" y="4721067"/>
            <a:ext cx="5445453" cy="44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0533"/>
            <a:ext cx="2949687" cy="49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b" anchorCtr="0" compatLnSpc="1">
            <a:prstTxWarp prst="textNoShape">
              <a:avLst/>
            </a:prstTxWarp>
          </a:bodyPr>
          <a:lstStyle>
            <a:lvl1pPr>
              <a:defRPr kumimoji="0" sz="1200" b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926" y="9440533"/>
            <a:ext cx="2948083" cy="49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ea typeface="+mn-ea"/>
              </a:defRPr>
            </a:lvl1pPr>
          </a:lstStyle>
          <a:p>
            <a:pPr>
              <a:defRPr/>
            </a:pPr>
            <a:fld id="{FD0EBC97-0EA4-4331-BC55-211D612B2B5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6094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14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16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22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23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24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26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27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0F6328-7D4D-44EA-8345-A819D725FD50}" type="slidenum">
              <a:rPr lang="zh-TW" altLang="en-US" smtClean="0"/>
              <a:pPr>
                <a:defRPr/>
              </a:pPr>
              <a:t>29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31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32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33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34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35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36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37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38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39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40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41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42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43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44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45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46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47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48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49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50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78E9F-E2C7-4FA0-AF83-D66BB75A3104}" type="slidenum">
              <a:rPr lang="zh-TW" altLang="en-US"/>
              <a:pPr/>
              <a:t>51</a:t>
            </a:fld>
            <a:endParaRPr lang="en-US" altLang="zh-TW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52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53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54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55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56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57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3C21F-C042-4BEC-BBC4-CAC143B28039}" type="slidenum">
              <a:rPr lang="zh-TW" altLang="en-US"/>
              <a:pPr/>
              <a:t>58</a:t>
            </a:fld>
            <a:endParaRPr lang="en-US" altLang="zh-TW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70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80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0EBC97-0EA4-4331-BC55-211D612B2B52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FEB8EA-8C08-40AD-80BC-CEEEB3FFD65E}" type="slidenum">
              <a:rPr lang="en-US" altLang="zh-TW"/>
              <a:pPr/>
              <a:t>8</a:t>
            </a:fld>
            <a:endParaRPr lang="en-US" altLang="zh-TW"/>
          </a:p>
        </p:txBody>
      </p:sp>
      <p:sp>
        <p:nvSpPr>
          <p:cNvPr id="18329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725488" y="755650"/>
            <a:ext cx="5356225" cy="37084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15" y="4719461"/>
            <a:ext cx="4990783" cy="4472702"/>
          </a:xfrm>
        </p:spPr>
        <p:txBody>
          <a:bodyPr/>
          <a:lstStyle/>
          <a:p>
            <a:r>
              <a:rPr lang="en-US" altLang="zh-TW"/>
              <a:t>21 April 2002</a:t>
            </a:r>
          </a:p>
          <a:p>
            <a:endParaRPr lang="en-US" altLang="zh-TW"/>
          </a:p>
          <a:p>
            <a:r>
              <a:rPr lang="en-US" altLang="zh-TW"/>
              <a:t>Embankment about 80 ft high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81088-9247-4DE0-A4D0-4032CFDF2C8F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2641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712788" y="746125"/>
            <a:ext cx="5380037" cy="3725863"/>
          </a:xfrm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2"/>
          <p:cNvPicPr>
            <a:picLocks noChangeAspect="1" noChangeArrowheads="1"/>
          </p:cNvPicPr>
          <p:nvPr/>
        </p:nvPicPr>
        <p:blipFill>
          <a:blip r:embed="rId2" cstate="print"/>
          <a:srcRect b="24188"/>
          <a:stretch>
            <a:fillRect/>
          </a:stretch>
        </p:blipFill>
        <p:spPr bwMode="auto">
          <a:xfrm>
            <a:off x="3295650" y="3159125"/>
            <a:ext cx="4437063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1" descr="id1072-p-BlackmanCreekDamFailur-l"/>
          <p:cNvPicPr>
            <a:picLocks noChangeAspect="1" noChangeArrowheads="1"/>
          </p:cNvPicPr>
          <p:nvPr/>
        </p:nvPicPr>
        <p:blipFill>
          <a:blip r:embed="rId3" cstate="print"/>
          <a:srcRect l="33746"/>
          <a:stretch>
            <a:fillRect/>
          </a:stretch>
        </p:blipFill>
        <p:spPr bwMode="auto">
          <a:xfrm>
            <a:off x="7683500" y="3429000"/>
            <a:ext cx="22225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9" descr="Dam_Brea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33147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8"/>
          <p:cNvSpPr>
            <a:spLocks noChangeArrowheads="1"/>
          </p:cNvSpPr>
          <p:nvPr/>
        </p:nvSpPr>
        <p:spPr bwMode="gray">
          <a:xfrm>
            <a:off x="0" y="2979738"/>
            <a:ext cx="7677150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ltGray">
          <a:xfrm>
            <a:off x="7677150" y="2979738"/>
            <a:ext cx="222885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pic>
        <p:nvPicPr>
          <p:cNvPr id="8" name="Picture 33" descr="glab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8007350" y="1905000"/>
            <a:ext cx="14255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4"/>
          <p:cNvSpPr>
            <a:spLocks noChangeArrowheads="1"/>
          </p:cNvSpPr>
          <p:nvPr/>
        </p:nvSpPr>
        <p:spPr bwMode="gray">
          <a:xfrm rot="5400000">
            <a:off x="193675" y="3060700"/>
            <a:ext cx="381000" cy="24765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sp>
        <p:nvSpPr>
          <p:cNvPr id="10" name="AutoShape 35"/>
          <p:cNvSpPr>
            <a:spLocks noChangeArrowheads="1"/>
          </p:cNvSpPr>
          <p:nvPr/>
        </p:nvSpPr>
        <p:spPr bwMode="gray">
          <a:xfrm rot="5400000">
            <a:off x="523875" y="3060700"/>
            <a:ext cx="381000" cy="247650"/>
          </a:xfrm>
          <a:prstGeom prst="triangle">
            <a:avLst>
              <a:gd name="adj" fmla="val 50000"/>
            </a:avLst>
          </a:prstGeom>
          <a:solidFill>
            <a:schemeClr val="bg2">
              <a:alpha val="8392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sp>
        <p:nvSpPr>
          <p:cNvPr id="11" name="AutoShape 36"/>
          <p:cNvSpPr>
            <a:spLocks noChangeArrowheads="1"/>
          </p:cNvSpPr>
          <p:nvPr/>
        </p:nvSpPr>
        <p:spPr bwMode="gray">
          <a:xfrm rot="5400000">
            <a:off x="854075" y="3060700"/>
            <a:ext cx="381000" cy="247650"/>
          </a:xfrm>
          <a:prstGeom prst="triangle">
            <a:avLst>
              <a:gd name="adj" fmla="val 50000"/>
            </a:avLst>
          </a:prstGeom>
          <a:solidFill>
            <a:schemeClr val="bg2">
              <a:alpha val="56078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sp>
        <p:nvSpPr>
          <p:cNvPr id="12" name="AutoShape 37"/>
          <p:cNvSpPr>
            <a:spLocks noChangeArrowheads="1"/>
          </p:cNvSpPr>
          <p:nvPr/>
        </p:nvSpPr>
        <p:spPr bwMode="gray">
          <a:xfrm rot="5400000">
            <a:off x="1179513" y="3046413"/>
            <a:ext cx="381000" cy="247650"/>
          </a:xfrm>
          <a:prstGeom prst="triangle">
            <a:avLst>
              <a:gd name="adj" fmla="val 50000"/>
            </a:avLst>
          </a:prstGeom>
          <a:solidFill>
            <a:schemeClr val="bg2">
              <a:alpha val="27058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1096963" y="1493838"/>
            <a:ext cx="6172200" cy="1241425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477000"/>
            <a:ext cx="23114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09550B4-31DA-49FE-9FDB-3D90AA8B8614}" type="datetime1">
              <a:rPr lang="zh-TW" altLang="en-US" smtClean="0"/>
              <a:t>2015/9/30</a:t>
            </a:fld>
            <a:endParaRPr lang="en-US" altLang="zh-TW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477000"/>
            <a:ext cx="31369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83549" y="98630"/>
            <a:ext cx="23114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EF19851C-E6AB-4D03-8CBC-7BA01A93832E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7213" y="590550"/>
            <a:ext cx="6654800" cy="563563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5938" y="1339850"/>
            <a:ext cx="8915400" cy="50038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ED390-1520-4633-AD6C-5946B3CE3B1E}" type="datetime1">
              <a:rPr lang="zh-TW" altLang="en-US" smtClean="0"/>
              <a:t>2015/9/30</a:t>
            </a:fld>
            <a:endParaRPr lang="en-US" alt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B63EB-889D-427E-84EA-091A772DC901}" type="datetime1">
              <a:rPr lang="zh-TW" altLang="en-US"/>
              <a:pPr>
                <a:defRPr/>
              </a:pPr>
              <a:t>2015/9/30</a:t>
            </a:fld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583549" y="98630"/>
            <a:ext cx="23114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EF19851C-E6AB-4D03-8CBC-7BA01A93832E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7CF42-7BA2-40CF-8ADF-32135AA0CD84}" type="datetime1">
              <a:rPr lang="zh-TW" altLang="en-US" smtClean="0"/>
              <a:t>2015/9/30</a:t>
            </a:fld>
            <a:endParaRPr lang="en-US" alt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C51B-F534-4189-AA96-4BF09C8A4192}" type="datetime1">
              <a:rPr lang="zh-TW" altLang="en-US"/>
              <a:pPr>
                <a:defRPr/>
              </a:pPr>
              <a:t>2015/9/30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3"/>
          </p:nvPr>
        </p:nvSpPr>
        <p:spPr>
          <a:xfrm>
            <a:off x="7637463" y="11267"/>
            <a:ext cx="2268537" cy="36548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C362B-08DE-4178-8495-3219B65B7F1A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7213" y="590550"/>
            <a:ext cx="66548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515938" y="1339850"/>
            <a:ext cx="4381500" cy="5003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49838" y="1339850"/>
            <a:ext cx="4381500" cy="5003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B4363-BFCA-46BB-9B32-384FC8162449}" type="datetime1">
              <a:rPr lang="zh-TW" altLang="en-US" smtClean="0"/>
              <a:t>2015/9/30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56513-F38E-4ED4-A649-0CDF39969E87}" type="datetime1">
              <a:rPr lang="zh-TW" altLang="en-US"/>
              <a:pPr>
                <a:defRPr/>
              </a:pPr>
              <a:t>2015/9/30</a:t>
            </a:fld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38275-8531-4F23-B48C-1FEA899571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7213" y="590550"/>
            <a:ext cx="66548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15938" y="1339850"/>
            <a:ext cx="4381500" cy="500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49838" y="1339850"/>
            <a:ext cx="4381500" cy="500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3A36F-BC12-4785-865A-6E15A17BF9DA}" type="datetime1">
              <a:rPr lang="zh-TW" altLang="en-US" smtClean="0"/>
              <a:t>2015/9/30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54B73-4B1A-461A-9CE7-D96D791E8489}" type="datetime1">
              <a:rPr lang="zh-TW" altLang="en-US"/>
              <a:pPr>
                <a:defRPr/>
              </a:pPr>
              <a:t>2015/9/30</a:t>
            </a:fld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8126E-3444-43C0-AE8D-CE3FE676CC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7213" y="590550"/>
            <a:ext cx="66548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515938" y="1339850"/>
            <a:ext cx="8915400" cy="5003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FC5E1-B329-405E-B8CE-9F01B43036C1}" type="datetime1">
              <a:rPr lang="zh-TW" altLang="en-US" smtClean="0"/>
              <a:t>2015/9/30</a:t>
            </a:fld>
            <a:endParaRPr lang="en-US" alt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48AA3-080C-4C1E-9611-4B64E671E4FD}" type="datetime1">
              <a:rPr lang="zh-TW" altLang="en-US"/>
              <a:pPr>
                <a:defRPr/>
              </a:pPr>
              <a:t>2015/9/30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13A32-F6A3-4AEF-A75B-29EC1F2C6E9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990600" y="1358769"/>
            <a:ext cx="8420100" cy="4772155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990600" y="6251575"/>
            <a:ext cx="21463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DCE04-5742-4E50-B847-9064F5AA29FE}" type="datetime1">
              <a:rPr lang="zh-TW" altLang="en-US" smtClean="0"/>
              <a:t>2015/9/30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632200" y="6248400"/>
            <a:ext cx="32194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863183" y="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DA267-D814-4D51-A772-F185A76680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EBFB3A-783F-4CF6-AC8E-9A8EE7CDD1B2}" type="datetime1">
              <a:rPr lang="zh-TW" altLang="en-US" smtClean="0"/>
              <a:t>2015/9/30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053B2-3DE6-49E7-BFA7-DBA2F5C503D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1568450" y="561975"/>
            <a:ext cx="8337550" cy="6461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ltGray">
          <a:xfrm>
            <a:off x="0" y="558800"/>
            <a:ext cx="1568450" cy="654050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pic>
        <p:nvPicPr>
          <p:cNvPr id="17412" name="Picture 31" descr="glaba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gray">
          <a:xfrm>
            <a:off x="8585200" y="304800"/>
            <a:ext cx="11842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6" name="AutoShape 32"/>
          <p:cNvSpPr>
            <a:spLocks noChangeArrowheads="1"/>
          </p:cNvSpPr>
          <p:nvPr/>
        </p:nvSpPr>
        <p:spPr bwMode="gray">
          <a:xfrm rot="5400000">
            <a:off x="276225" y="176213"/>
            <a:ext cx="381000" cy="24765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sp>
        <p:nvSpPr>
          <p:cNvPr id="1057" name="AutoShape 33"/>
          <p:cNvSpPr>
            <a:spLocks noChangeArrowheads="1"/>
          </p:cNvSpPr>
          <p:nvPr/>
        </p:nvSpPr>
        <p:spPr bwMode="gray">
          <a:xfrm rot="5400000">
            <a:off x="606425" y="176213"/>
            <a:ext cx="381000" cy="247650"/>
          </a:xfrm>
          <a:prstGeom prst="triangle">
            <a:avLst>
              <a:gd name="adj" fmla="val 50000"/>
            </a:avLst>
          </a:prstGeom>
          <a:solidFill>
            <a:schemeClr val="bg2">
              <a:alpha val="8392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sp>
        <p:nvSpPr>
          <p:cNvPr id="1058" name="AutoShape 34"/>
          <p:cNvSpPr>
            <a:spLocks noChangeArrowheads="1"/>
          </p:cNvSpPr>
          <p:nvPr/>
        </p:nvSpPr>
        <p:spPr bwMode="gray">
          <a:xfrm rot="5400000">
            <a:off x="936625" y="176213"/>
            <a:ext cx="381000" cy="247650"/>
          </a:xfrm>
          <a:prstGeom prst="triangle">
            <a:avLst>
              <a:gd name="adj" fmla="val 50000"/>
            </a:avLst>
          </a:prstGeom>
          <a:solidFill>
            <a:schemeClr val="bg2">
              <a:alpha val="56078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sp>
        <p:nvSpPr>
          <p:cNvPr id="1059" name="AutoShape 35"/>
          <p:cNvSpPr>
            <a:spLocks noChangeArrowheads="1"/>
          </p:cNvSpPr>
          <p:nvPr/>
        </p:nvSpPr>
        <p:spPr bwMode="gray">
          <a:xfrm rot="5400000">
            <a:off x="1266825" y="176213"/>
            <a:ext cx="381000" cy="247650"/>
          </a:xfrm>
          <a:prstGeom prst="triangle">
            <a:avLst>
              <a:gd name="adj" fmla="val 50000"/>
            </a:avLst>
          </a:prstGeom>
          <a:solidFill>
            <a:schemeClr val="bg2">
              <a:alpha val="27058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kumimoji="0" lang="zh-TW" altLang="en-US" sz="1800" b="0">
              <a:ea typeface="+mn-ea"/>
            </a:endParaRPr>
          </a:p>
        </p:txBody>
      </p:sp>
      <p:sp>
        <p:nvSpPr>
          <p:cNvPr id="174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1339850"/>
            <a:ext cx="89154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400800"/>
            <a:ext cx="2311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="0"/>
            </a:lvl1pPr>
          </a:lstStyle>
          <a:p>
            <a:pPr>
              <a:defRPr/>
            </a:pPr>
            <a:fld id="{4C4ED3B2-E169-48D3-8A3F-8CF11936278E}" type="datetime1">
              <a:rPr lang="zh-TW" altLang="en-US" smtClean="0"/>
              <a:t>2015/9/30</a:t>
            </a:fld>
            <a:endParaRPr lang="en-US" altLang="zh-TW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400800"/>
            <a:ext cx="2311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="0"/>
            </a:lvl1pPr>
          </a:lstStyle>
          <a:p>
            <a:pPr>
              <a:defRPr/>
            </a:pPr>
            <a:fld id="{B4A1E5F8-5D6E-4A22-ACD8-3F136829FA9E}" type="datetime1">
              <a:rPr lang="zh-TW" altLang="en-US"/>
              <a:pPr>
                <a:defRPr/>
              </a:pPr>
              <a:t>2015/9/30</a:t>
            </a:fld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400800"/>
            <a:ext cx="31369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4600" y="-20637"/>
            <a:ext cx="2311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ea typeface="新細明體" pitchFamily="18" charset="-120"/>
              </a:defRPr>
            </a:lvl1pPr>
          </a:lstStyle>
          <a:p>
            <a:pPr>
              <a:defRPr/>
            </a:pPr>
            <a:fld id="{E173040B-78A4-4F6C-8E99-C8CF94F1A77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827213" y="590550"/>
            <a:ext cx="66548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pic>
        <p:nvPicPr>
          <p:cNvPr id="17423" name="Picture 41" descr="mlogo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9575" y="549275"/>
            <a:ext cx="6604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7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ea"/>
          <a:ea typeface="+mn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華康中圓體" pitchFamily="49" charset="-120"/>
          <a:ea typeface="華康中圓體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華康中圓體" pitchFamily="49" charset="-120"/>
          <a:ea typeface="華康中圓體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華康中圓體" pitchFamily="49" charset="-120"/>
          <a:ea typeface="華康中圓體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華康中圓體" pitchFamily="49" charset="-120"/>
          <a:ea typeface="華康中圓體" pitchFamily="49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華康中圓體" pitchFamily="49" charset="-120"/>
          <a:ea typeface="華康中圓體" pitchFamily="49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華康中圓體" pitchFamily="49" charset="-120"/>
          <a:ea typeface="華康中圓體" pitchFamily="49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華康中圓體" pitchFamily="49" charset="-120"/>
          <a:ea typeface="華康中圓體" pitchFamily="49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華康中圓體" pitchFamily="49" charset="-120"/>
          <a:ea typeface="華康中圓體" pitchFamily="49" charset="-120"/>
        </a:defRPr>
      </a:lvl9pPr>
    </p:titleStyle>
    <p:bodyStyle>
      <a:lvl1pPr marL="342900" indent="-342900" algn="just" rtl="0" eaLnBrk="0" fontAlgn="base" hangingPunct="0">
        <a:lnSpc>
          <a:spcPct val="120000"/>
        </a:lnSpc>
        <a:spcBef>
          <a:spcPct val="20000"/>
        </a:spcBef>
        <a:spcAft>
          <a:spcPct val="30000"/>
        </a:spcAft>
        <a:buClr>
          <a:schemeClr val="hlink"/>
        </a:buClr>
        <a:buFontTx/>
        <a:buBlip>
          <a:blip r:embed="rId12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lnSpc>
          <a:spcPct val="120000"/>
        </a:lnSpc>
        <a:spcBef>
          <a:spcPct val="20000"/>
        </a:spcBef>
        <a:spcAft>
          <a:spcPct val="20000"/>
        </a:spcAft>
        <a:buClr>
          <a:schemeClr val="accent1"/>
        </a:buClr>
        <a:buFont typeface="Wingdings 3" pitchFamily="18" charset="2"/>
        <a:buChar char="Æ"/>
        <a:defRPr sz="2200" b="1">
          <a:solidFill>
            <a:schemeClr val="tx2"/>
          </a:solidFill>
          <a:latin typeface="+mn-lt"/>
          <a:ea typeface="+mn-ea"/>
        </a:defRPr>
      </a:lvl2pPr>
      <a:lvl3pPr marL="1143000" indent="-228600" algn="just" rtl="0" eaLnBrk="0" fontAlgn="base" hangingPunct="0">
        <a:lnSpc>
          <a:spcPct val="110000"/>
        </a:lnSpc>
        <a:spcBef>
          <a:spcPct val="15000"/>
        </a:spcBef>
        <a:spcAft>
          <a:spcPct val="0"/>
        </a:spcAft>
        <a:buClr>
          <a:schemeClr val="tx1"/>
        </a:buClr>
        <a:buFont typeface="Wingdings 2" pitchFamily="18" charset="2"/>
        <a:buChar char="E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1064n&#19979;&#27744;&#22761;&#23433;&#35413;2\case1_1o2.avi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file:///D:\&#20491;&#20154;&#24037;&#20316;\&#22303;&#30707;&#22761;&#25945;&#26448;\animation_20080904v3.avi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gif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hyperlink" Target="http://www.google.com.tw/url?sa=i&amp;rct=j&amp;q=&amp;esrc=s&amp;frm=1&amp;source=images&amp;cd=&amp;cad=rja&amp;uact=8&amp;docid=u9FxLxWhtfhrpM&amp;tbnid=oCC5tWuUQJYzlM:&amp;ved=0CAUQjRw&amp;url=http://www.youtube.com/watch?v=5zY04pRuRbQ&amp;ei=yrtqU-G1NMrg8AWFw4CAAQ&amp;psig=AFQjCNFZTiZ8Ij0PmR60cY7W9lpRHb3Idg&amp;ust=1399590130657380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Microsoft_Word_97_-_2003_Document1.doc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hckao@sinotech.org.tw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guatsay@sinotech.org.t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684213"/>
            <a:ext cx="7581900" cy="1889692"/>
          </a:xfrm>
        </p:spPr>
        <p:txBody>
          <a:bodyPr/>
          <a:lstStyle/>
          <a:p>
            <a:pPr eaLnBrk="1" hangingPunct="1">
              <a:lnSpc>
                <a:spcPct val="125000"/>
              </a:lnSpc>
              <a:spcBef>
                <a:spcPts val="1200"/>
              </a:spcBef>
              <a:defRPr/>
            </a:pPr>
            <a:r>
              <a:rPr lang="zh-TW" altLang="en-US" sz="4400" dirty="0" smtClean="0"/>
              <a:t>水利建造物檢查及</a:t>
            </a: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en-US" altLang="zh-TW" sz="4400" dirty="0" smtClean="0"/>
              <a:t>         </a:t>
            </a:r>
            <a:r>
              <a:rPr lang="zh-TW" altLang="en-US" sz="4400" dirty="0" smtClean="0"/>
              <a:t>安全評估法規概述  </a:t>
            </a:r>
            <a:endParaRPr lang="zh-TW" altLang="en-US" sz="4400" dirty="0">
              <a:latin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black">
          <a:xfrm>
            <a:off x="715963" y="5565775"/>
            <a:ext cx="48418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kumimoji="0" lang="zh-TW" alt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" pitchFamily="49" charset="-120"/>
                <a:ea typeface="華康中圓體" pitchFamily="49" charset="-120"/>
              </a:rPr>
              <a:t>財團法人</a:t>
            </a:r>
            <a:r>
              <a:rPr kumimoji="0" lang="zh-TW" alt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" pitchFamily="49" charset="-120"/>
                <a:ea typeface="華康中圓體" pitchFamily="49" charset="-120"/>
              </a:rPr>
              <a:t>中興工程顧問社</a:t>
            </a:r>
            <a:br>
              <a:rPr kumimoji="0" lang="zh-TW" alt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" pitchFamily="49" charset="-120"/>
                <a:ea typeface="華康中圓體" pitchFamily="49" charset="-120"/>
              </a:rPr>
            </a:br>
            <a:r>
              <a:rPr kumimoji="0" lang="zh-TW" altLang="en-US" sz="9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" pitchFamily="49" charset="-120"/>
                <a:ea typeface="華康中圓體" pitchFamily="49" charset="-120"/>
              </a:rPr>
              <a:t/>
            </a:r>
            <a:br>
              <a:rPr kumimoji="0" lang="zh-TW" altLang="en-US" sz="9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" pitchFamily="49" charset="-120"/>
                <a:ea typeface="華康中圓體" pitchFamily="49" charset="-120"/>
              </a:rPr>
            </a:br>
            <a:r>
              <a:rPr kumimoji="0" lang="zh-TW" alt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" pitchFamily="49" charset="-120"/>
                <a:ea typeface="華康中圓體" pitchFamily="49" charset="-120"/>
              </a:rPr>
              <a:t>蔡明欣 研究員</a:t>
            </a:r>
            <a:endParaRPr kumimoji="0" lang="zh-TW" altLang="en-US" sz="24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black">
          <a:xfrm>
            <a:off x="6357938" y="6226175"/>
            <a:ext cx="260050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kumimoji="0" lang="en-US" altLang="zh-TW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中圓體" pitchFamily="49" charset="-120"/>
              </a:rPr>
              <a:t>2015</a:t>
            </a:r>
            <a:r>
              <a:rPr kumimoji="0" lang="zh-TW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中圓體" pitchFamily="49" charset="-120"/>
              </a:rPr>
              <a:t>年</a:t>
            </a:r>
            <a:r>
              <a:rPr kumimoji="0" lang="en-US" altLang="zh-TW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中圓體" pitchFamily="49" charset="-120"/>
              </a:rPr>
              <a:t>10</a:t>
            </a:r>
            <a:r>
              <a:rPr kumimoji="0" lang="zh-TW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中圓體" pitchFamily="49" charset="-120"/>
              </a:rPr>
              <a:t>月</a:t>
            </a:r>
            <a:r>
              <a:rPr kumimoji="0" lang="en-US" altLang="zh-TW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中圓體" pitchFamily="49" charset="-120"/>
              </a:rPr>
              <a:t>6</a:t>
            </a:r>
            <a:r>
              <a:rPr kumimoji="0" lang="zh-TW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中圓體" pitchFamily="49" charset="-120"/>
              </a:rPr>
              <a:t>日</a:t>
            </a:r>
            <a:endParaRPr kumimoji="0" lang="zh-TW" altLang="en-US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華康中圓體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</p:spTree>
  </p:cSld>
  <p:clrMapOvr>
    <a:masterClrMapping/>
  </p:clrMapOvr>
  <p:transition advTm="1194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14C6-58B5-4C53-B650-4E0BF387FDC5}" type="slidenum">
              <a:rPr lang="en-US" altLang="zh-TW"/>
              <a:pPr/>
              <a:t>10</a:t>
            </a:fld>
            <a:endParaRPr lang="en-US" altLang="zh-TW"/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853042"/>
            <a:ext cx="4540250" cy="2620963"/>
          </a:xfrm>
          <a:noFill/>
          <a:ln/>
        </p:spPr>
        <p:txBody>
          <a:bodyPr/>
          <a:lstStyle/>
          <a:p>
            <a:r>
              <a:rPr lang="en-US" altLang="zh-TW" sz="3900" dirty="0" smtClean="0">
                <a:solidFill>
                  <a:srgbClr val="C00000"/>
                </a:solidFill>
                <a:ea typeface="華康中黑體" pitchFamily="49" charset="-120"/>
              </a:rPr>
              <a:t>Low</a:t>
            </a:r>
            <a:r>
              <a:rPr lang="zh-TW" altLang="zh-TW" sz="3900" dirty="0" smtClean="0">
                <a:solidFill>
                  <a:srgbClr val="C00000"/>
                </a:solidFill>
                <a:ea typeface="華康中黑體" pitchFamily="49" charset="-120"/>
              </a:rPr>
              <a:t> </a:t>
            </a:r>
            <a:r>
              <a:rPr lang="en-US" altLang="zh-TW" sz="3900" dirty="0">
                <a:solidFill>
                  <a:srgbClr val="C00000"/>
                </a:solidFill>
                <a:ea typeface="華康中黑體" pitchFamily="49" charset="-120"/>
              </a:rPr>
              <a:t>San Fernando </a:t>
            </a:r>
            <a:r>
              <a:rPr lang="zh-TW" altLang="en-US" sz="3900" dirty="0">
                <a:solidFill>
                  <a:srgbClr val="C00000"/>
                </a:solidFill>
                <a:ea typeface="華康中黑體" pitchFamily="49" charset="-120"/>
              </a:rPr>
              <a:t>壩毀壞後剩餘不到 </a:t>
            </a:r>
            <a:r>
              <a:rPr lang="en-US" altLang="zh-TW" sz="3900" dirty="0">
                <a:solidFill>
                  <a:srgbClr val="C00000"/>
                </a:solidFill>
                <a:ea typeface="華康中黑體" pitchFamily="49" charset="-120"/>
              </a:rPr>
              <a:t>1m </a:t>
            </a:r>
            <a:r>
              <a:rPr lang="zh-TW" altLang="en-US" sz="3900" dirty="0">
                <a:solidFill>
                  <a:srgbClr val="C00000"/>
                </a:solidFill>
                <a:ea typeface="華康中黑體" pitchFamily="49" charset="-120"/>
              </a:rPr>
              <a:t>的出水高</a:t>
            </a:r>
            <a:endParaRPr lang="zh-TW" altLang="zh-TW" sz="3900" dirty="0">
              <a:solidFill>
                <a:srgbClr val="C00000"/>
              </a:solidFill>
              <a:ea typeface="華康中黑體" pitchFamily="49" charset="-120"/>
            </a:endParaRPr>
          </a:p>
        </p:txBody>
      </p:sp>
      <p:pic>
        <p:nvPicPr>
          <p:cNvPr id="265219" name="Picture 3" descr="LowerSanFernando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1281" y="0"/>
            <a:ext cx="4954719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5220" name="Picture 4" descr="Lower-Lake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7601"/>
            <a:ext cx="4953000" cy="2474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46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7594600" y="0"/>
            <a:ext cx="2311400" cy="476250"/>
          </a:xfrm>
          <a:prstGeom prst="rect">
            <a:avLst/>
          </a:prstGeom>
        </p:spPr>
        <p:txBody>
          <a:bodyPr/>
          <a:lstStyle/>
          <a:p>
            <a:pPr algn="r"/>
            <a:fld id="{20C2911C-46BA-4518-A1B9-739914E5EDFB}" type="slidenum">
              <a:rPr lang="en-US" altLang="zh-TW"/>
              <a:pPr algn="r"/>
              <a:t>11</a:t>
            </a:fld>
            <a:endParaRPr lang="en-US" altLang="zh-TW" dirty="0"/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Lower San </a:t>
            </a:r>
            <a:r>
              <a:rPr lang="en-US" altLang="zh-TW" dirty="0"/>
              <a:t>Fernando </a:t>
            </a:r>
            <a:r>
              <a:rPr lang="zh-TW" altLang="en-US" dirty="0">
                <a:ea typeface="華康中黑體" pitchFamily="49" charset="-120"/>
              </a:rPr>
              <a:t>壩</a:t>
            </a:r>
            <a:endParaRPr lang="zh-TW" altLang="en-US" dirty="0"/>
          </a:p>
        </p:txBody>
      </p:sp>
      <p:pic>
        <p:nvPicPr>
          <p:cNvPr id="267267" name="Picture 3" descr="IMG002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" y="1295400"/>
            <a:ext cx="8750300" cy="538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" name="直線單箭頭接點 4"/>
          <p:cNvCxnSpPr/>
          <p:nvPr/>
        </p:nvCxnSpPr>
        <p:spPr>
          <a:xfrm flipH="1">
            <a:off x="4953000" y="2978950"/>
            <a:ext cx="288032" cy="324036"/>
          </a:xfrm>
          <a:prstGeom prst="straightConnector1">
            <a:avLst/>
          </a:prstGeom>
          <a:ln w="76200">
            <a:solidFill>
              <a:srgbClr val="00FF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650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7594600" y="0"/>
            <a:ext cx="2311400" cy="476250"/>
          </a:xfrm>
          <a:prstGeom prst="rect">
            <a:avLst/>
          </a:prstGeom>
        </p:spPr>
        <p:txBody>
          <a:bodyPr/>
          <a:lstStyle/>
          <a:p>
            <a:pPr algn="r"/>
            <a:fld id="{986CC160-04AD-4B34-9812-F8CB9B815EBF}" type="slidenum">
              <a:rPr lang="en-US" altLang="zh-TW"/>
              <a:pPr algn="r"/>
              <a:t>12</a:t>
            </a:fld>
            <a:endParaRPr lang="en-US" altLang="zh-TW" dirty="0"/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32620" y="548679"/>
            <a:ext cx="7561593" cy="648295"/>
          </a:xfrm>
        </p:spPr>
        <p:txBody>
          <a:bodyPr/>
          <a:lstStyle/>
          <a:p>
            <a:r>
              <a:rPr lang="zh-TW" altLang="en-US" sz="3600" dirty="0"/>
              <a:t>加拿大</a:t>
            </a:r>
            <a:r>
              <a:rPr lang="en-US" altLang="zh-TW" sz="3600" dirty="0" err="1"/>
              <a:t>BCHydro</a:t>
            </a:r>
            <a:r>
              <a:rPr lang="en-US" altLang="zh-TW" sz="3600" dirty="0"/>
              <a:t> Bennett </a:t>
            </a:r>
            <a:r>
              <a:rPr lang="en-US" altLang="zh-TW" sz="3600" dirty="0" smtClean="0"/>
              <a:t>Dam</a:t>
            </a:r>
            <a:endParaRPr lang="en-US" altLang="zh-TW" sz="3600" dirty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075" y="1313765"/>
            <a:ext cx="8915400" cy="45259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dirty="0"/>
              <a:t>土石壩，壩高</a:t>
            </a:r>
            <a:r>
              <a:rPr lang="en-US" altLang="zh-TW" dirty="0"/>
              <a:t>183m</a:t>
            </a:r>
            <a:r>
              <a:rPr lang="zh-TW" altLang="en-US" dirty="0"/>
              <a:t>，庫容</a:t>
            </a:r>
            <a:r>
              <a:rPr lang="en-US" altLang="zh-TW" dirty="0"/>
              <a:t>704</a:t>
            </a:r>
            <a:r>
              <a:rPr lang="zh-TW" altLang="en-US" dirty="0"/>
              <a:t>億</a:t>
            </a:r>
            <a:r>
              <a:rPr lang="en-US" altLang="zh-TW" dirty="0"/>
              <a:t>m</a:t>
            </a:r>
            <a:r>
              <a:rPr lang="en-US" altLang="zh-TW" baseline="30000" dirty="0"/>
              <a:t>3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/>
              <a:t>1967</a:t>
            </a:r>
            <a:r>
              <a:rPr lang="zh-TW" altLang="en-US" dirty="0"/>
              <a:t>年完工，</a:t>
            </a:r>
            <a:r>
              <a:rPr lang="en-US" altLang="zh-TW" dirty="0"/>
              <a:t>1996</a:t>
            </a:r>
            <a:r>
              <a:rPr lang="zh-TW" altLang="en-US" dirty="0"/>
              <a:t>年壩頂發生陷孔</a:t>
            </a:r>
          </a:p>
        </p:txBody>
      </p:sp>
      <p:grpSp>
        <p:nvGrpSpPr>
          <p:cNvPr id="204805" name="Group 5"/>
          <p:cNvGrpSpPr>
            <a:grpSpLocks/>
          </p:cNvGrpSpPr>
          <p:nvPr/>
        </p:nvGrpSpPr>
        <p:grpSpPr bwMode="auto">
          <a:xfrm>
            <a:off x="350838" y="3141663"/>
            <a:ext cx="6162014" cy="3549650"/>
            <a:chOff x="0" y="2523"/>
            <a:chExt cx="2971" cy="1797"/>
          </a:xfrm>
        </p:grpSpPr>
        <p:pic>
          <p:nvPicPr>
            <p:cNvPr id="204806" name="Picture 6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23"/>
              <a:ext cx="2971" cy="1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07" name="Oval 7"/>
            <p:cNvSpPr>
              <a:spLocks noChangeArrowheads="1"/>
            </p:cNvSpPr>
            <p:nvPr/>
          </p:nvSpPr>
          <p:spPr bwMode="auto">
            <a:xfrm>
              <a:off x="2426" y="3430"/>
              <a:ext cx="136" cy="1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pic>
        <p:nvPicPr>
          <p:cNvPr id="204808" name="Picture 8" descr="slid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58" y="2184400"/>
            <a:ext cx="3666596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10" name="Rectangle 10"/>
          <p:cNvSpPr>
            <a:spLocks noChangeArrowheads="1"/>
          </p:cNvSpPr>
          <p:nvPr/>
        </p:nvSpPr>
        <p:spPr bwMode="auto">
          <a:xfrm>
            <a:off x="337079" y="3805238"/>
            <a:ext cx="164412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</a:rPr>
              <a:t>Bennett Dam</a:t>
            </a:r>
          </a:p>
        </p:txBody>
      </p:sp>
    </p:spTree>
    <p:extLst>
      <p:ext uri="{BB962C8B-B14F-4D97-AF65-F5344CB8AC3E}">
        <p14:creationId xmlns:p14="http://schemas.microsoft.com/office/powerpoint/2010/main" val="23122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32620" y="503675"/>
            <a:ext cx="9093200" cy="636588"/>
          </a:xfrm>
          <a:noFill/>
          <a:ln cap="flat"/>
        </p:spPr>
        <p:txBody>
          <a:bodyPr/>
          <a:lstStyle/>
          <a:p>
            <a:r>
              <a:rPr lang="zh-TW" altLang="en-US" sz="3000" dirty="0" smtClean="0">
                <a:latin typeface="+mj-ea"/>
                <a:ea typeface="+mj-ea"/>
              </a:rPr>
              <a:t>水庫是安全的</a:t>
            </a:r>
            <a:r>
              <a:rPr lang="en-US" altLang="zh-TW" sz="3000" dirty="0" smtClean="0">
                <a:latin typeface="+mj-ea"/>
                <a:ea typeface="+mj-ea"/>
              </a:rPr>
              <a:t>?</a:t>
            </a:r>
            <a:endParaRPr lang="en-US" altLang="zh-TW" sz="3000" dirty="0">
              <a:latin typeface="+mj-ea"/>
              <a:ea typeface="+mj-ea"/>
            </a:endParaRP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510" y="1403775"/>
            <a:ext cx="8950325" cy="51755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en-US" sz="2200" dirty="0">
                <a:latin typeface="華康POP1體W5" pitchFamily="81" charset="-120"/>
                <a:ea typeface="華康POP1體W5" pitchFamily="81" charset="-120"/>
              </a:rPr>
              <a:t>設計良好的壩是絕對安全</a:t>
            </a:r>
            <a:r>
              <a:rPr lang="zh-TW" altLang="en-US" sz="2200" dirty="0" smtClean="0">
                <a:latin typeface="華康POP1體W5" pitchFamily="81" charset="-120"/>
                <a:ea typeface="華康POP1體W5" pitchFamily="81" charset="-120"/>
              </a:rPr>
              <a:t>的</a:t>
            </a:r>
            <a:r>
              <a:rPr kumimoji="0" lang="en-US" altLang="zh-TW" sz="2200" dirty="0" smtClean="0">
                <a:latin typeface="華康POP1體W5" pitchFamily="81" charset="-120"/>
                <a:ea typeface="華康POP1體W5" pitchFamily="81" charset="-120"/>
              </a:rPr>
              <a:t>?</a:t>
            </a:r>
            <a:endParaRPr kumimoji="0" lang="en-US" altLang="zh-TW" sz="2200" dirty="0">
              <a:latin typeface="華康POP1體W5" pitchFamily="81" charset="-120"/>
              <a:ea typeface="華康POP1體W5" pitchFamily="81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錯誤迷思。</a:t>
            </a:r>
            <a:endParaRPr lang="en-US" altLang="zh-TW" sz="2000" dirty="0" smtClean="0">
              <a:solidFill>
                <a:srgbClr val="FF3300"/>
              </a:solidFill>
              <a:latin typeface="華康POP1體W5" pitchFamily="81" charset="-120"/>
              <a:ea typeface="華康POP1體W5" pitchFamily="81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這</a:t>
            </a:r>
            <a:r>
              <a:rPr lang="zh-TW" altLang="en-US" sz="2000" dirty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世界上沒有絕對安全的東西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。</a:t>
            </a:r>
            <a:r>
              <a:rPr kumimoji="0"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一旦</a:t>
            </a:r>
            <a:r>
              <a:rPr kumimoji="0"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潰決</a:t>
            </a:r>
            <a:r>
              <a:rPr kumimoji="0" lang="zh-TW" altLang="en-US" sz="2000" dirty="0" smtClean="0">
                <a:solidFill>
                  <a:srgbClr val="FF3300"/>
                </a:solidFill>
              </a:rPr>
              <a:t>，</a:t>
            </a:r>
            <a:r>
              <a:rPr kumimoji="0"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死傷難以</a:t>
            </a:r>
            <a:r>
              <a:rPr kumimoji="0"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估計</a:t>
            </a:r>
            <a:endParaRPr kumimoji="0" lang="en-US" altLang="zh-TW" sz="2000" dirty="0" smtClean="0">
              <a:solidFill>
                <a:srgbClr val="FF3300"/>
              </a:solidFill>
              <a:latin typeface="華康POP1體W5" pitchFamily="81" charset="-120"/>
              <a:ea typeface="華康POP1體W5" pitchFamily="81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但</a:t>
            </a:r>
            <a:r>
              <a:rPr lang="zh-TW" altLang="en-US" sz="2000" dirty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設計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良好且完好維護的壩，風險</a:t>
            </a:r>
            <a:r>
              <a:rPr lang="zh-TW" altLang="en-US" sz="2000" dirty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可以是非常低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的</a:t>
            </a:r>
            <a:endParaRPr kumimoji="0" lang="zh-TW" altLang="en-US" sz="2000" dirty="0">
              <a:solidFill>
                <a:srgbClr val="FF33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en-US" sz="2200" dirty="0" smtClean="0">
                <a:latin typeface="華康POP1體W5" pitchFamily="81" charset="-120"/>
                <a:ea typeface="華康POP1體W5" pitchFamily="81" charset="-120"/>
              </a:rPr>
              <a:t>等問題發生了以後再去處理就好了</a:t>
            </a:r>
            <a:r>
              <a:rPr lang="en-US" altLang="zh-TW" sz="2200" dirty="0" smtClean="0">
                <a:latin typeface="華康POP1體W5" pitchFamily="81" charset="-120"/>
                <a:ea typeface="華康POP1體W5" pitchFamily="81" charset="-120"/>
              </a:rPr>
              <a:t>!</a:t>
            </a:r>
            <a:endParaRPr lang="zh-TW" altLang="en-US" sz="2200" dirty="0" smtClean="0">
              <a:latin typeface="華康POP1體W5" pitchFamily="81" charset="-120"/>
              <a:ea typeface="華康POP1體W5" pitchFamily="81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zh-CN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壩</a:t>
            </a:r>
            <a:r>
              <a:rPr lang="zh-CN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的破</a:t>
            </a:r>
            <a:r>
              <a:rPr lang="zh-TW" altLang="zh-CN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壞</a:t>
            </a:r>
            <a:r>
              <a:rPr lang="zh-CN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有的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是</a:t>
            </a:r>
            <a:r>
              <a:rPr lang="zh-TW" altLang="zh-CN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經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年累月默默發展</a:t>
            </a:r>
            <a:r>
              <a:rPr lang="zh-CN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，有的在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事故後</a:t>
            </a:r>
            <a:r>
              <a:rPr lang="zh-TW" altLang="zh-CN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幾</a:t>
            </a:r>
            <a:r>
              <a:rPr lang="zh-CN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小</a:t>
            </a:r>
            <a:r>
              <a:rPr lang="zh-TW" altLang="zh-CN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時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內</a:t>
            </a:r>
            <a:r>
              <a:rPr lang="zh-CN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就</a:t>
            </a:r>
            <a:r>
              <a:rPr lang="zh-TW" altLang="zh-CN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潰壩</a:t>
            </a:r>
            <a:endParaRPr lang="zh-TW" altLang="en-US" sz="2000" dirty="0" smtClean="0">
              <a:solidFill>
                <a:srgbClr val="FF3300"/>
              </a:solidFill>
              <a:latin typeface="華康POP1體W5" pitchFamily="81" charset="-120"/>
              <a:ea typeface="華康POP1體W5" pitchFamily="81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有些問題發生時可能已經太晚，壩已經潰壞，無法及時保護下游人民的生命和財產安全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kumimoji="0" lang="zh-TW" altLang="en-US" sz="2200" dirty="0" smtClean="0">
                <a:latin typeface="華康POP1體W5" pitchFamily="81" charset="-120"/>
                <a:ea typeface="華康POP1體W5" pitchFamily="81" charset="-120"/>
              </a:rPr>
              <a:t>每個壩設計及施工都是根據當時最好的知識及技術，為什麼會潰壩</a:t>
            </a:r>
            <a:r>
              <a:rPr kumimoji="0" lang="en-US" altLang="zh-TW" sz="2200" dirty="0" smtClean="0">
                <a:latin typeface="華康POP1體W5" pitchFamily="81" charset="-120"/>
                <a:ea typeface="華康POP1體W5" pitchFamily="81" charset="-120"/>
              </a:rPr>
              <a:t>?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kumimoji="0"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天災 </a:t>
            </a:r>
            <a:r>
              <a:rPr kumimoji="0" lang="en-US" altLang="zh-TW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?</a:t>
            </a:r>
            <a:endParaRPr kumimoji="0" lang="en-US" altLang="zh-TW" sz="2000" dirty="0">
              <a:solidFill>
                <a:srgbClr val="FF3300"/>
              </a:solidFill>
              <a:latin typeface="華康POP1體W5" pitchFamily="81" charset="-120"/>
              <a:ea typeface="華康POP1體W5" pitchFamily="81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kumimoji="0"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施工不當 </a:t>
            </a:r>
            <a:r>
              <a:rPr kumimoji="0" lang="en-US" altLang="zh-TW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? </a:t>
            </a:r>
            <a:r>
              <a:rPr kumimoji="0"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設計缺陷 </a:t>
            </a:r>
            <a:r>
              <a:rPr lang="en-US" altLang="zh-TW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?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kumimoji="0"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當時</a:t>
            </a:r>
            <a:r>
              <a:rPr kumimoji="0"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的知識技術並不完善 </a:t>
            </a:r>
            <a:r>
              <a:rPr kumimoji="0" lang="en-US" altLang="zh-TW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?</a:t>
            </a:r>
            <a:endParaRPr kumimoji="0" lang="en-US" altLang="zh-TW" sz="2000" dirty="0">
              <a:solidFill>
                <a:srgbClr val="FF3300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13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8823430" y="6264315"/>
            <a:ext cx="902550" cy="368660"/>
          </a:xfrm>
        </p:spPr>
        <p:txBody>
          <a:bodyPr/>
          <a:lstStyle/>
          <a:p>
            <a:fld id="{890BCD58-4D93-41B6-82CF-8FA142D9305A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106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22630" y="638690"/>
            <a:ext cx="7893878" cy="527568"/>
          </a:xfrm>
          <a:ln/>
        </p:spPr>
        <p:txBody>
          <a:bodyPr/>
          <a:lstStyle/>
          <a:p>
            <a:r>
              <a:rPr lang="zh-TW" altLang="en-US" dirty="0" smtClean="0">
                <a:latin typeface="+mj-ea"/>
                <a:ea typeface="+mj-ea"/>
              </a:rPr>
              <a:t>如何確保壩在蓄水期和水庫運行期的安全？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457325"/>
            <a:ext cx="9115425" cy="50387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TW" altLang="en-US" sz="2200" dirty="0" smtClean="0">
                <a:ea typeface="華康POP1體W5" pitchFamily="81" charset="-120"/>
              </a:rPr>
              <a:t>一座大壩，即使有完善的設計和施工，仍然有潰壩的風險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000" dirty="0" smtClean="0">
                <a:solidFill>
                  <a:srgbClr val="0000CC"/>
                </a:solidFill>
                <a:ea typeface="華康POP1體W5" pitchFamily="81" charset="-120"/>
              </a:rPr>
              <a:t>設計是根據有限的資料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000" dirty="0" smtClean="0">
                <a:solidFill>
                  <a:srgbClr val="0000CC"/>
                </a:solidFill>
                <a:ea typeface="華康POP1體W5" pitchFamily="81" charset="-120"/>
              </a:rPr>
              <a:t>施工的品質管理僅限於局部資料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000" dirty="0" smtClean="0">
                <a:solidFill>
                  <a:srgbClr val="0000CC"/>
                </a:solidFill>
                <a:ea typeface="華康POP1體W5" pitchFamily="81" charset="-120"/>
              </a:rPr>
              <a:t>對壩基的地質和水文情況無法完全</a:t>
            </a:r>
            <a:r>
              <a:rPr lang="zh-TW" altLang="en-US" sz="2000" dirty="0" smtClean="0">
                <a:solidFill>
                  <a:srgbClr val="0000CC"/>
                </a:solidFill>
                <a:ea typeface="華康POP1體W5" pitchFamily="81" charset="-120"/>
              </a:rPr>
              <a:t>了解</a:t>
            </a:r>
            <a:endParaRPr lang="en-US" altLang="zh-TW" sz="2000" dirty="0" smtClean="0">
              <a:solidFill>
                <a:srgbClr val="0000CC"/>
              </a:solidFill>
              <a:ea typeface="華康POP1體W5" pitchFamily="81" charset="-120"/>
            </a:endParaRPr>
          </a:p>
          <a:p>
            <a:pPr lvl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000" dirty="0" smtClean="0">
                <a:solidFill>
                  <a:srgbClr val="0000CC"/>
                </a:solidFill>
                <a:ea typeface="華康POP1體W5" pitchFamily="81" charset="-120"/>
              </a:rPr>
              <a:t>對</a:t>
            </a:r>
            <a:r>
              <a:rPr lang="zh-TW" altLang="en-US" sz="2000" dirty="0" smtClean="0">
                <a:solidFill>
                  <a:srgbClr val="0000CC"/>
                </a:solidFill>
                <a:ea typeface="華康POP1體W5" pitchFamily="81" charset="-120"/>
              </a:rPr>
              <a:t>壩體的</a:t>
            </a:r>
            <a:r>
              <a:rPr lang="zh-TW" altLang="en-US" sz="2000" dirty="0" smtClean="0">
                <a:solidFill>
                  <a:srgbClr val="0000CC"/>
                </a:solidFill>
                <a:ea typeface="華康POP1體W5" pitchFamily="81" charset="-120"/>
              </a:rPr>
              <a:t>施工品質也</a:t>
            </a:r>
            <a:r>
              <a:rPr lang="zh-TW" altLang="en-US" sz="2000" dirty="0" smtClean="0">
                <a:solidFill>
                  <a:srgbClr val="0000CC"/>
                </a:solidFill>
                <a:ea typeface="華康POP1體W5" pitchFamily="81" charset="-120"/>
              </a:rPr>
              <a:t>無法保證完全無缺陷</a:t>
            </a:r>
            <a:endParaRPr lang="en-US" altLang="zh-TW" sz="2000" dirty="0" smtClean="0">
              <a:solidFill>
                <a:srgbClr val="0000CC"/>
              </a:solidFill>
              <a:ea typeface="華康POP1體W5" pitchFamily="81" charset="-120"/>
            </a:endParaRPr>
          </a:p>
          <a:p>
            <a:r>
              <a:rPr lang="zh-TW" altLang="en-US" sz="2200" dirty="0" smtClean="0">
                <a:latin typeface="華康POP1體W5" pitchFamily="81" charset="-120"/>
                <a:ea typeface="華康POP1體W5" pitchFamily="81" charset="-120"/>
              </a:rPr>
              <a:t>壩的安全是動態的</a:t>
            </a:r>
            <a:endParaRPr lang="zh-TW" altLang="en-US" sz="2200" dirty="0" smtClean="0"/>
          </a:p>
          <a:p>
            <a:pPr lvl="1">
              <a:lnSpc>
                <a:spcPct val="110000"/>
              </a:lnSpc>
            </a:pP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隨外在環境之改變</a:t>
            </a:r>
            <a:r>
              <a:rPr lang="en-US" altLang="zh-TW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地震</a:t>
            </a:r>
            <a:r>
              <a:rPr lang="zh-TW" altLang="en-US" sz="2000" dirty="0" smtClean="0">
                <a:solidFill>
                  <a:srgbClr val="FF3300"/>
                </a:solidFill>
              </a:rPr>
              <a:t>、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洪水</a:t>
            </a:r>
            <a:r>
              <a:rPr lang="en-US" altLang="zh-TW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)</a:t>
            </a:r>
            <a:r>
              <a:rPr lang="en-US" altLang="en-US" sz="2000" dirty="0" smtClean="0">
                <a:solidFill>
                  <a:srgbClr val="FF3300"/>
                </a:solidFill>
              </a:rPr>
              <a:t>、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操作模式 </a:t>
            </a:r>
            <a:r>
              <a:rPr lang="zh-TW" altLang="en-US" sz="2000" dirty="0" smtClean="0">
                <a:solidFill>
                  <a:srgbClr val="FF3300"/>
                </a:solidFill>
              </a:rPr>
              <a:t>、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新事證之發現及新觀念技術演進而變化</a:t>
            </a:r>
            <a:r>
              <a:rPr lang="zh-TW" altLang="en-US" sz="2000" dirty="0" smtClean="0">
                <a:solidFill>
                  <a:srgbClr val="FF3300"/>
                </a:solidFill>
              </a:rPr>
              <a:t>，</a:t>
            </a:r>
            <a:r>
              <a:rPr lang="zh-TW" altLang="en-US" sz="2000" dirty="0" smtClean="0">
                <a:solidFill>
                  <a:srgbClr val="FF3300"/>
                </a:solidFill>
                <a:latin typeface="華康POP1體W5" pitchFamily="81" charset="-120"/>
                <a:ea typeface="華康POP1體W5" pitchFamily="81" charset="-120"/>
              </a:rPr>
              <a:t>必須隨時調整</a:t>
            </a:r>
          </a:p>
          <a:p>
            <a:r>
              <a:rPr lang="zh-TW" altLang="en-US" sz="2200" dirty="0" smtClean="0">
                <a:latin typeface="華康POP1體W5" pitchFamily="81" charset="-120"/>
                <a:ea typeface="華康POP1體W5" pitchFamily="81" charset="-120"/>
              </a:rPr>
              <a:t>應付氣候變遷 水文監測日益重要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27238" y="1089025"/>
            <a:ext cx="5672137" cy="1612900"/>
          </a:xfrm>
        </p:spPr>
        <p:txBody>
          <a:bodyPr/>
          <a:lstStyle/>
          <a:p>
            <a:pPr algn="r" eaLnBrk="1" hangingPunct="1">
              <a:defRPr/>
            </a:pPr>
            <a:r>
              <a:rPr lang="zh-TW" altLang="en-US" sz="3600" dirty="0" smtClean="0"/>
              <a:t>台灣水庫管理制度發展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</p:spTree>
  </p:cSld>
  <p:clrMapOvr>
    <a:masterClrMapping/>
  </p:clrMapOvr>
  <p:transition advTm="117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27475" y="1313765"/>
            <a:ext cx="9345613" cy="54245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  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1929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年                  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St. </a:t>
            </a:r>
            <a:r>
              <a:rPr lang="en-US" altLang="zh-TW" sz="2400" dirty="0" err="1" smtClean="0">
                <a:solidFill>
                  <a:srgbClr val="0033CC"/>
                </a:solidFill>
                <a:latin typeface="+mn-lt"/>
                <a:ea typeface="+mn-ea"/>
              </a:rPr>
              <a:t>Fancis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 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壩 潰壩</a:t>
            </a:r>
            <a:endParaRPr lang="zh-TW" altLang="en-US" sz="2400" dirty="0">
              <a:solidFill>
                <a:srgbClr val="0033CC"/>
              </a:solidFill>
              <a:latin typeface="+mn-lt"/>
              <a:ea typeface="+mn-ea"/>
            </a:endParaRPr>
          </a:p>
          <a:p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  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1972.08.08         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 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 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美國國會制定  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92-367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號 法案</a:t>
            </a:r>
            <a:endParaRPr lang="zh-TW" altLang="en-US" sz="2400" dirty="0">
              <a:solidFill>
                <a:srgbClr val="0033CC"/>
              </a:solidFill>
              <a:latin typeface="+mn-lt"/>
              <a:ea typeface="+mn-ea"/>
            </a:endParaRPr>
          </a:p>
          <a:p>
            <a:r>
              <a:rPr lang="zh-TW" altLang="en-US" sz="2400" dirty="0">
                <a:solidFill>
                  <a:srgbClr val="0033CC"/>
                </a:solidFill>
                <a:latin typeface="+mn-lt"/>
                <a:ea typeface="+mn-ea"/>
              </a:rPr>
              <a:t>                            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   </a:t>
            </a:r>
            <a:r>
              <a:rPr lang="zh-TW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 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Corps  of  Engineers </a:t>
            </a:r>
            <a:endParaRPr lang="en-US" altLang="zh-TW" sz="2400" dirty="0">
              <a:solidFill>
                <a:srgbClr val="0033CC"/>
              </a:solidFill>
              <a:latin typeface="+mn-lt"/>
              <a:ea typeface="+mn-ea"/>
            </a:endParaRPr>
          </a:p>
          <a:p>
            <a:endParaRPr lang="en-US" altLang="zh-TW" sz="1050" dirty="0">
              <a:solidFill>
                <a:srgbClr val="0033CC"/>
              </a:solidFill>
              <a:latin typeface="+mn-lt"/>
              <a:ea typeface="+mn-ea"/>
            </a:endParaRPr>
          </a:p>
          <a:p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  </a:t>
            </a:r>
            <a:endParaRPr lang="en-US" altLang="zh-TW" sz="2400" dirty="0" smtClean="0">
              <a:solidFill>
                <a:srgbClr val="0033CC"/>
              </a:solidFill>
              <a:latin typeface="+mn-lt"/>
              <a:ea typeface="+mn-ea"/>
            </a:endParaRPr>
          </a:p>
          <a:p>
            <a:endParaRPr lang="en-US" altLang="zh-TW" sz="2400" dirty="0">
              <a:solidFill>
                <a:srgbClr val="0033CC"/>
              </a:solidFill>
              <a:latin typeface="+mn-lt"/>
              <a:ea typeface="+mn-ea"/>
            </a:endParaRPr>
          </a:p>
          <a:p>
            <a:endParaRPr lang="en-US" altLang="zh-TW" sz="2400" dirty="0" smtClean="0">
              <a:solidFill>
                <a:srgbClr val="0033CC"/>
              </a:solidFill>
              <a:latin typeface="+mn-lt"/>
              <a:ea typeface="+mn-ea"/>
            </a:endParaRPr>
          </a:p>
          <a:p>
            <a:endParaRPr lang="en-US" altLang="zh-TW" sz="1800" dirty="0">
              <a:solidFill>
                <a:srgbClr val="0033CC"/>
              </a:solidFill>
              <a:latin typeface="+mn-lt"/>
              <a:ea typeface="+mn-ea"/>
            </a:endParaRPr>
          </a:p>
          <a:p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  1979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年                   行政院院會</a:t>
            </a:r>
          </a:p>
          <a:p>
            <a:r>
              <a:rPr lang="zh-TW" altLang="en-US" sz="2400" baseline="30000" dirty="0" smtClean="0">
                <a:solidFill>
                  <a:srgbClr val="0033CC"/>
                </a:solidFill>
                <a:latin typeface="+mn-lt"/>
                <a:ea typeface="+mn-ea"/>
              </a:rPr>
              <a:t>                                               ┌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有關台灣地區蓄水庫安全問題之意見及建議」</a:t>
            </a:r>
            <a:endParaRPr lang="zh-TW" altLang="en-US" sz="2400" dirty="0">
              <a:solidFill>
                <a:srgbClr val="0033CC"/>
              </a:solidFill>
              <a:latin typeface="+mn-lt"/>
              <a:ea typeface="+mn-ea"/>
            </a:endParaRPr>
          </a:p>
          <a:p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                                 經濟部      台灣省政府</a:t>
            </a:r>
            <a:endParaRPr lang="zh-TW" altLang="en-US" sz="2400" dirty="0">
              <a:solidFill>
                <a:srgbClr val="0033CC"/>
              </a:solidFill>
              <a:latin typeface="+mn-lt"/>
              <a:ea typeface="+mn-ea"/>
            </a:endParaRPr>
          </a:p>
          <a:p>
            <a:r>
              <a:rPr lang="zh-TW" altLang="en-US" sz="2400" dirty="0">
                <a:solidFill>
                  <a:srgbClr val="0033CC"/>
                </a:solidFill>
                <a:latin typeface="+mn-lt"/>
                <a:ea typeface="+mn-ea"/>
              </a:rPr>
              <a:t>  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1981.02           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     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  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經濟部赴美國考察水庫安全業務</a:t>
            </a:r>
            <a:endParaRPr lang="zh-TW" altLang="en-US" sz="2400" dirty="0">
              <a:solidFill>
                <a:srgbClr val="0033CC"/>
              </a:solidFill>
              <a:latin typeface="+mn-lt"/>
              <a:ea typeface="+mn-ea"/>
            </a:endParaRPr>
          </a:p>
          <a:p>
            <a:r>
              <a:rPr lang="zh-TW" altLang="en-US" sz="2400" dirty="0">
                <a:solidFill>
                  <a:srgbClr val="0033CC"/>
                </a:solidFill>
                <a:latin typeface="+mn-lt"/>
                <a:ea typeface="+mn-ea"/>
              </a:rPr>
              <a:t>  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1986.03                  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設立    蓄水庫安全評估小組</a:t>
            </a:r>
            <a:endParaRPr lang="zh-TW" altLang="zh-TW" sz="2400" dirty="0">
              <a:solidFill>
                <a:srgbClr val="0033CC"/>
              </a:solidFill>
              <a:latin typeface="+mn-lt"/>
              <a:ea typeface="+mn-ea"/>
            </a:endParaRPr>
          </a:p>
          <a:p>
            <a:r>
              <a:rPr lang="zh-TW" altLang="zh-TW" sz="2400" dirty="0">
                <a:solidFill>
                  <a:srgbClr val="0033CC"/>
                </a:solidFill>
                <a:latin typeface="+mn-lt"/>
                <a:ea typeface="+mn-ea"/>
              </a:rPr>
              <a:t>  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1988</a:t>
            </a:r>
            <a:r>
              <a:rPr lang="zh-TW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.05.12             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核定    蓄水庫安全檢查與評估辦法</a:t>
            </a:r>
            <a:endParaRPr lang="zh-TW" altLang="zh-TW" sz="2400" dirty="0">
              <a:solidFill>
                <a:srgbClr val="0033CC"/>
              </a:solidFill>
              <a:latin typeface="+mn-lt"/>
              <a:ea typeface="+mn-ea"/>
            </a:endParaRPr>
          </a:p>
          <a:p>
            <a:r>
              <a:rPr lang="zh-TW" altLang="zh-TW" sz="2400" dirty="0">
                <a:solidFill>
                  <a:srgbClr val="0033CC"/>
                </a:solidFill>
                <a:latin typeface="+mn-lt"/>
                <a:ea typeface="+mn-ea"/>
              </a:rPr>
              <a:t>  </a:t>
            </a:r>
            <a:r>
              <a:rPr lang="en-US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1988</a:t>
            </a:r>
            <a:r>
              <a:rPr lang="zh-TW" altLang="zh-TW" sz="2400" dirty="0" smtClean="0">
                <a:solidFill>
                  <a:srgbClr val="0033CC"/>
                </a:solidFill>
                <a:latin typeface="+mn-lt"/>
                <a:ea typeface="+mn-ea"/>
              </a:rPr>
              <a:t>.06.03             </a:t>
            </a:r>
            <a:r>
              <a:rPr lang="zh-TW" altLang="en-US" sz="2400" dirty="0" smtClean="0">
                <a:solidFill>
                  <a:srgbClr val="0033CC"/>
                </a:solidFill>
                <a:latin typeface="+mn-lt"/>
                <a:ea typeface="+mn-ea"/>
              </a:rPr>
              <a:t>核定    蓄水庫安全評估要點</a:t>
            </a:r>
            <a:endParaRPr lang="zh-TW" altLang="zh-TW" sz="2400" dirty="0">
              <a:solidFill>
                <a:srgbClr val="0033CC"/>
              </a:solidFill>
              <a:latin typeface="+mn-lt"/>
              <a:ea typeface="+mn-ea"/>
            </a:endParaRP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0" y="2528900"/>
            <a:ext cx="99060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497505" y="2618910"/>
            <a:ext cx="7020780" cy="1200329"/>
            <a:chOff x="4933885" y="5290396"/>
            <a:chExt cx="5304766" cy="1200329"/>
          </a:xfrm>
        </p:grpSpPr>
        <p:sp>
          <p:nvSpPr>
            <p:cNvPr id="37892" name="Text Box 4"/>
            <p:cNvSpPr txBox="1">
              <a:spLocks noChangeArrowheads="1"/>
            </p:cNvSpPr>
            <p:nvPr/>
          </p:nvSpPr>
          <p:spPr bwMode="auto">
            <a:xfrm>
              <a:off x="4933885" y="5290396"/>
              <a:ext cx="3060340" cy="1200329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TW" sz="2400" dirty="0">
                  <a:latin typeface="+mn-lt"/>
                  <a:ea typeface="+mj-ea"/>
                </a:rPr>
                <a:t>1981.01.23</a:t>
              </a:r>
            </a:p>
            <a:p>
              <a:r>
                <a:rPr lang="zh-TW" altLang="en-US" dirty="0" smtClean="0">
                  <a:latin typeface="+mn-lt"/>
                  <a:ea typeface="+mj-ea"/>
                </a:rPr>
                <a:t>台北雙溪水庫開閘門清垃圾</a:t>
              </a:r>
              <a:endParaRPr lang="zh-TW" altLang="en-US" dirty="0">
                <a:latin typeface="+mn-lt"/>
                <a:ea typeface="+mj-ea"/>
              </a:endParaRPr>
            </a:p>
            <a:p>
              <a:r>
                <a:rPr lang="zh-TW" altLang="en-US" dirty="0" smtClean="0">
                  <a:latin typeface="+mn-lt"/>
                  <a:ea typeface="+mj-ea"/>
                </a:rPr>
                <a:t>開啟</a:t>
              </a:r>
              <a:r>
                <a:rPr lang="en-US" altLang="zh-TW" dirty="0" smtClean="0">
                  <a:latin typeface="+mn-lt"/>
                  <a:ea typeface="+mj-ea"/>
                </a:rPr>
                <a:t>4</a:t>
              </a:r>
              <a:r>
                <a:rPr lang="zh-TW" altLang="en-US" dirty="0">
                  <a:latin typeface="+mn-lt"/>
                  <a:ea typeface="+mj-ea"/>
                </a:rPr>
                <a:t>次，每次</a:t>
              </a:r>
              <a:r>
                <a:rPr lang="en-US" altLang="zh-TW" dirty="0">
                  <a:latin typeface="+mn-lt"/>
                  <a:ea typeface="+mj-ea"/>
                </a:rPr>
                <a:t>10~30 cm</a:t>
              </a:r>
            </a:p>
            <a:p>
              <a:r>
                <a:rPr lang="zh-TW" altLang="en-US" dirty="0" smtClean="0">
                  <a:latin typeface="+mn-lt"/>
                  <a:ea typeface="+mj-ea"/>
                </a:rPr>
                <a:t>前後共</a:t>
              </a:r>
              <a:r>
                <a:rPr lang="en-US" altLang="zh-TW" dirty="0" smtClean="0">
                  <a:latin typeface="+mn-lt"/>
                  <a:ea typeface="+mj-ea"/>
                </a:rPr>
                <a:t>40</a:t>
              </a:r>
              <a:r>
                <a:rPr lang="zh-TW" altLang="en-US" dirty="0" smtClean="0">
                  <a:latin typeface="+mn-lt"/>
                  <a:ea typeface="+mj-ea"/>
                </a:rPr>
                <a:t>分鐘，放水量</a:t>
              </a:r>
              <a:r>
                <a:rPr lang="en-US" altLang="zh-TW" dirty="0" smtClean="0">
                  <a:latin typeface="+mn-lt"/>
                  <a:ea typeface="+mj-ea"/>
                </a:rPr>
                <a:t>800m</a:t>
              </a:r>
              <a:r>
                <a:rPr lang="en-US" altLang="zh-TW" baseline="30000" dirty="0" smtClean="0">
                  <a:latin typeface="+mn-lt"/>
                  <a:ea typeface="+mj-ea"/>
                </a:rPr>
                <a:t>3</a:t>
              </a:r>
              <a:endParaRPr lang="en-US" altLang="zh-TW" baseline="30000" dirty="0">
                <a:latin typeface="+mn-lt"/>
                <a:ea typeface="+mj-ea"/>
              </a:endParaRPr>
            </a:p>
          </p:txBody>
        </p:sp>
        <p:sp>
          <p:nvSpPr>
            <p:cNvPr id="37893" name="Text Box 5"/>
            <p:cNvSpPr txBox="1">
              <a:spLocks noChangeArrowheads="1"/>
            </p:cNvSpPr>
            <p:nvPr/>
          </p:nvSpPr>
          <p:spPr bwMode="auto">
            <a:xfrm>
              <a:off x="7410717" y="5290396"/>
              <a:ext cx="2827934" cy="1200329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 altLang="zh-TW" sz="2400" dirty="0" smtClean="0">
                <a:latin typeface="+mn-lt"/>
                <a:ea typeface="+mj-ea"/>
              </a:endParaRPr>
            </a:p>
            <a:p>
              <a:r>
                <a:rPr lang="zh-TW" altLang="en-US" dirty="0" smtClean="0">
                  <a:latin typeface="+mn-lt"/>
                  <a:ea typeface="+mj-ea"/>
                </a:rPr>
                <a:t>死亡</a:t>
              </a:r>
              <a:r>
                <a:rPr lang="en-US" altLang="zh-TW" dirty="0">
                  <a:latin typeface="+mn-lt"/>
                  <a:ea typeface="+mj-ea"/>
                </a:rPr>
                <a:t>:15</a:t>
              </a:r>
              <a:r>
                <a:rPr lang="zh-TW" altLang="en-US" dirty="0" smtClean="0">
                  <a:latin typeface="+mn-lt"/>
                  <a:ea typeface="+mj-ea"/>
                </a:rPr>
                <a:t>人、重傷</a:t>
              </a:r>
              <a:r>
                <a:rPr lang="en-US" altLang="zh-TW" dirty="0" smtClean="0">
                  <a:latin typeface="+mn-lt"/>
                  <a:ea typeface="+mj-ea"/>
                </a:rPr>
                <a:t>:  </a:t>
              </a:r>
              <a:r>
                <a:rPr lang="en-US" altLang="zh-TW" dirty="0">
                  <a:latin typeface="+mn-lt"/>
                  <a:ea typeface="+mj-ea"/>
                </a:rPr>
                <a:t>4</a:t>
              </a:r>
              <a:r>
                <a:rPr lang="zh-TW" altLang="en-US" dirty="0" smtClean="0">
                  <a:latin typeface="+mn-lt"/>
                  <a:ea typeface="+mj-ea"/>
                </a:rPr>
                <a:t>人、輕傷</a:t>
              </a:r>
              <a:r>
                <a:rPr lang="en-US" altLang="zh-TW" dirty="0" smtClean="0">
                  <a:latin typeface="+mn-lt"/>
                  <a:ea typeface="+mj-ea"/>
                </a:rPr>
                <a:t>:  </a:t>
              </a:r>
              <a:r>
                <a:rPr lang="en-US" altLang="zh-TW" dirty="0">
                  <a:latin typeface="+mn-lt"/>
                  <a:ea typeface="+mj-ea"/>
                </a:rPr>
                <a:t>8</a:t>
              </a:r>
              <a:r>
                <a:rPr lang="zh-TW" altLang="en-US" dirty="0">
                  <a:latin typeface="+mn-lt"/>
                  <a:ea typeface="+mj-ea"/>
                </a:rPr>
                <a:t>人</a:t>
              </a:r>
            </a:p>
            <a:p>
              <a:r>
                <a:rPr lang="zh-TW" altLang="en-US" dirty="0">
                  <a:latin typeface="+mn-lt"/>
                  <a:ea typeface="+mj-ea"/>
                </a:rPr>
                <a:t>景美</a:t>
              </a:r>
              <a:r>
                <a:rPr lang="zh-TW" altLang="en-US" dirty="0" smtClean="0">
                  <a:latin typeface="+mn-lt"/>
                  <a:ea typeface="+mj-ea"/>
                </a:rPr>
                <a:t>女中、達人中學、大安國中、大安國小</a:t>
              </a:r>
              <a:endParaRPr lang="zh-TW" altLang="en-US" dirty="0">
                <a:latin typeface="+mn-lt"/>
                <a:ea typeface="+mj-ea"/>
              </a:endParaRPr>
            </a:p>
          </p:txBody>
        </p:sp>
      </p:grpSp>
      <p:sp>
        <p:nvSpPr>
          <p:cNvPr id="119810" name="AutoShape 2" descr="http://link.photo.pchome.com.tw/s03/kuan0416/2/12464326432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9814" name="AutoShape 6" descr="http://link.photo.pchome.com.tw/s03/kuan0416/2/12464326432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9816" name="AutoShape 8" descr="http://link.photo.pchome.com.tw/s03/kuan0416/2/12464326432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16</a:t>
            </a:fld>
            <a:endParaRPr lang="en-US" altLang="zh-TW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827213" y="590550"/>
            <a:ext cx="6654800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國內水庫管理</a:t>
            </a:r>
            <a:r>
              <a:rPr kumimoji="0" lang="zh-TW" alt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制度初期發展</a:t>
            </a:r>
            <a:endParaRPr kumimoji="0" lang="en-US" altLang="zh-TW" sz="32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ransition advTm="56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96115" y="116632"/>
            <a:ext cx="1560173" cy="432048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經濟部</a:t>
            </a:r>
          </a:p>
        </p:txBody>
      </p:sp>
      <p:sp>
        <p:nvSpPr>
          <p:cNvPr id="6" name="矩形 5"/>
          <p:cNvSpPr/>
          <p:nvPr/>
        </p:nvSpPr>
        <p:spPr>
          <a:xfrm>
            <a:off x="2277846" y="476672"/>
            <a:ext cx="1638182" cy="504056"/>
          </a:xfrm>
          <a:prstGeom prst="rect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水利建造物檢查及安全評估小組</a:t>
            </a:r>
            <a:endParaRPr lang="zh-TW" altLang="en-US" sz="1400" b="1" dirty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8" name="直線接點 7"/>
          <p:cNvCxnSpPr>
            <a:stCxn id="4" idx="2"/>
            <a:endCxn id="5" idx="0"/>
          </p:cNvCxnSpPr>
          <p:nvPr/>
        </p:nvCxnSpPr>
        <p:spPr>
          <a:xfrm>
            <a:off x="5476201" y="548680"/>
            <a:ext cx="0" cy="36004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6" idx="3"/>
          </p:cNvCxnSpPr>
          <p:nvPr/>
        </p:nvCxnSpPr>
        <p:spPr>
          <a:xfrm flipV="1">
            <a:off x="3916028" y="727790"/>
            <a:ext cx="1560173" cy="91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5674825" y="1844824"/>
            <a:ext cx="390043" cy="1800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水利署南區水資源局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284782" y="1844824"/>
            <a:ext cx="390043" cy="1800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水利</a:t>
            </a:r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署中區</a:t>
            </a:r>
            <a:r>
              <a:rPr lang="zh-TW" altLang="en-US" sz="1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水資源局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894739" y="1844824"/>
            <a:ext cx="390043" cy="1800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水利</a:t>
            </a:r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署北區</a:t>
            </a:r>
            <a:r>
              <a:rPr lang="zh-TW" altLang="en-US" sz="1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水資源局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5680749" y="5325078"/>
            <a:ext cx="390043" cy="13442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各水庫管理中心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290706" y="5325078"/>
            <a:ext cx="390043" cy="13442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各水庫管理中心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4900662" y="5325078"/>
            <a:ext cx="390043" cy="13442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各水庫管理中心</a:t>
            </a:r>
            <a:endParaRPr lang="zh-TW" altLang="en-US" sz="1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8" name="肘形接點 17"/>
          <p:cNvCxnSpPr>
            <a:stCxn id="5" idx="2"/>
            <a:endCxn id="11" idx="0"/>
          </p:cNvCxnSpPr>
          <p:nvPr/>
        </p:nvCxnSpPr>
        <p:spPr>
          <a:xfrm rot="16200000" flipH="1">
            <a:off x="5420996" y="1395974"/>
            <a:ext cx="504056" cy="39364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stCxn id="5" idx="2"/>
            <a:endCxn id="12" idx="0"/>
          </p:cNvCxnSpPr>
          <p:nvPr/>
        </p:nvCxnSpPr>
        <p:spPr>
          <a:xfrm rot="16200000" flipH="1">
            <a:off x="5225974" y="1590995"/>
            <a:ext cx="504056" cy="360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接點 21"/>
          <p:cNvCxnSpPr>
            <a:stCxn id="5" idx="2"/>
            <a:endCxn id="13" idx="0"/>
          </p:cNvCxnSpPr>
          <p:nvPr/>
        </p:nvCxnSpPr>
        <p:spPr>
          <a:xfrm rot="5400000">
            <a:off x="5030953" y="1399577"/>
            <a:ext cx="504056" cy="38644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/>
          <p:cNvCxnSpPr>
            <a:stCxn id="13" idx="2"/>
            <a:endCxn id="16" idx="0"/>
          </p:cNvCxnSpPr>
          <p:nvPr/>
        </p:nvCxnSpPr>
        <p:spPr>
          <a:xfrm>
            <a:off x="5089760" y="3645024"/>
            <a:ext cx="5924" cy="168005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/>
          <p:cNvCxnSpPr>
            <a:stCxn id="12" idx="2"/>
            <a:endCxn id="15" idx="0"/>
          </p:cNvCxnSpPr>
          <p:nvPr/>
        </p:nvCxnSpPr>
        <p:spPr>
          <a:xfrm>
            <a:off x="5479803" y="3645024"/>
            <a:ext cx="5924" cy="168005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/>
          <p:cNvCxnSpPr>
            <a:stCxn id="11" idx="2"/>
            <a:endCxn id="14" idx="0"/>
          </p:cNvCxnSpPr>
          <p:nvPr/>
        </p:nvCxnSpPr>
        <p:spPr>
          <a:xfrm>
            <a:off x="5869847" y="3645024"/>
            <a:ext cx="5924" cy="168005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字方塊 58"/>
          <p:cNvSpPr txBox="1"/>
          <p:nvPr/>
        </p:nvSpPr>
        <p:spPr>
          <a:xfrm>
            <a:off x="4150054" y="1844824"/>
            <a:ext cx="390043" cy="100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臺糖公司</a:t>
            </a:r>
            <a:endParaRPr lang="zh-TW" altLang="en-US" sz="1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4384080" y="4005064"/>
            <a:ext cx="390043" cy="936104"/>
          </a:xfrm>
          <a:prstGeom prst="rect">
            <a:avLst/>
          </a:prstGeom>
          <a:gradFill>
            <a:gsLst>
              <a:gs pos="0">
                <a:srgbClr val="C00000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嘉義區處</a:t>
            </a:r>
            <a:endParaRPr lang="zh-TW" altLang="en-US" sz="1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3916028" y="4005064"/>
            <a:ext cx="390043" cy="936104"/>
          </a:xfrm>
          <a:prstGeom prst="rect">
            <a:avLst/>
          </a:prstGeom>
          <a:gradFill>
            <a:gsLst>
              <a:gs pos="0">
                <a:srgbClr val="C00000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嘉南渡假村</a:t>
            </a:r>
          </a:p>
        </p:txBody>
      </p:sp>
      <p:sp>
        <p:nvSpPr>
          <p:cNvPr id="62" name="文字方塊 61"/>
          <p:cNvSpPr txBox="1"/>
          <p:nvPr/>
        </p:nvSpPr>
        <p:spPr>
          <a:xfrm>
            <a:off x="4384080" y="5301208"/>
            <a:ext cx="390043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鹿寮溪水庫</a:t>
            </a:r>
            <a:endParaRPr lang="zh-TW" altLang="en-US" sz="1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3916028" y="5301208"/>
            <a:ext cx="390043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尖山埤水庫</a:t>
            </a:r>
            <a:endParaRPr lang="zh-TW" altLang="en-US" sz="1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9" name="肘形接點 78"/>
          <p:cNvCxnSpPr>
            <a:endCxn id="59" idx="0"/>
          </p:cNvCxnSpPr>
          <p:nvPr/>
        </p:nvCxnSpPr>
        <p:spPr>
          <a:xfrm rot="5400000">
            <a:off x="4307572" y="1378272"/>
            <a:ext cx="504056" cy="429048"/>
          </a:xfrm>
          <a:prstGeom prst="bentConnector3">
            <a:avLst>
              <a:gd name="adj1" fmla="val 77486"/>
            </a:avLst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肘形接點 81"/>
          <p:cNvCxnSpPr>
            <a:stCxn id="59" idx="2"/>
            <a:endCxn id="60" idx="0"/>
          </p:cNvCxnSpPr>
          <p:nvPr/>
        </p:nvCxnSpPr>
        <p:spPr>
          <a:xfrm rot="16200000" flipH="1">
            <a:off x="3886025" y="3311987"/>
            <a:ext cx="1152128" cy="23402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肘形接點 83"/>
          <p:cNvCxnSpPr>
            <a:stCxn id="59" idx="2"/>
            <a:endCxn id="61" idx="0"/>
          </p:cNvCxnSpPr>
          <p:nvPr/>
        </p:nvCxnSpPr>
        <p:spPr>
          <a:xfrm rot="5400000">
            <a:off x="3651999" y="3311987"/>
            <a:ext cx="1152128" cy="23402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/>
          <p:cNvCxnSpPr>
            <a:stCxn id="60" idx="2"/>
            <a:endCxn id="62" idx="0"/>
          </p:cNvCxnSpPr>
          <p:nvPr/>
        </p:nvCxnSpPr>
        <p:spPr>
          <a:xfrm>
            <a:off x="4579102" y="4941168"/>
            <a:ext cx="0" cy="36004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字方塊 90"/>
          <p:cNvSpPr txBox="1"/>
          <p:nvPr/>
        </p:nvSpPr>
        <p:spPr>
          <a:xfrm>
            <a:off x="3369968" y="1844824"/>
            <a:ext cx="390043" cy="14401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苗栗農田水利會</a:t>
            </a:r>
            <a:endParaRPr lang="zh-TW" altLang="en-US" sz="1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2" name="文字方塊 91"/>
          <p:cNvSpPr txBox="1"/>
          <p:nvPr/>
        </p:nvSpPr>
        <p:spPr>
          <a:xfrm>
            <a:off x="2979924" y="1844824"/>
            <a:ext cx="390043" cy="14401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南投農田水利會</a:t>
            </a:r>
            <a:endParaRPr lang="zh-TW" altLang="en-US" sz="1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" name="文字方塊 92"/>
          <p:cNvSpPr txBox="1"/>
          <p:nvPr/>
        </p:nvSpPr>
        <p:spPr>
          <a:xfrm>
            <a:off x="2589881" y="1844824"/>
            <a:ext cx="390043" cy="14401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嘉南農田水利會</a:t>
            </a:r>
            <a:endParaRPr lang="zh-TW" altLang="en-US" sz="1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4" name="文字方塊 93"/>
          <p:cNvSpPr txBox="1"/>
          <p:nvPr/>
        </p:nvSpPr>
        <p:spPr>
          <a:xfrm>
            <a:off x="2199838" y="1844824"/>
            <a:ext cx="390043" cy="14401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屏東農田水利會</a:t>
            </a:r>
            <a:endParaRPr lang="zh-TW" altLang="en-US" sz="1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3369968" y="5301208"/>
            <a:ext cx="390043" cy="10801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各水庫</a:t>
            </a:r>
            <a:endParaRPr lang="zh-TW" altLang="en-US" sz="1400" b="1" dirty="0">
              <a:solidFill>
                <a:srgbClr val="00B0F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6" name="文字方塊 95"/>
          <p:cNvSpPr txBox="1"/>
          <p:nvPr/>
        </p:nvSpPr>
        <p:spPr>
          <a:xfrm>
            <a:off x="2979924" y="5301208"/>
            <a:ext cx="390043" cy="10801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各水庫</a:t>
            </a:r>
            <a:endParaRPr lang="zh-TW" altLang="en-US" sz="1400" b="1" dirty="0">
              <a:solidFill>
                <a:srgbClr val="00B0F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7" name="文字方塊 96"/>
          <p:cNvSpPr txBox="1"/>
          <p:nvPr/>
        </p:nvSpPr>
        <p:spPr>
          <a:xfrm>
            <a:off x="2589881" y="5301208"/>
            <a:ext cx="390043" cy="10801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各水庫</a:t>
            </a:r>
            <a:endParaRPr lang="zh-TW" altLang="en-US" sz="1400" b="1" dirty="0">
              <a:solidFill>
                <a:srgbClr val="00B0F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8" name="文字方塊 97"/>
          <p:cNvSpPr txBox="1"/>
          <p:nvPr/>
        </p:nvSpPr>
        <p:spPr>
          <a:xfrm>
            <a:off x="2199838" y="5301208"/>
            <a:ext cx="390043" cy="10801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各水庫</a:t>
            </a:r>
            <a:endParaRPr lang="zh-TW" altLang="en-US" sz="1400" b="1" dirty="0">
              <a:solidFill>
                <a:srgbClr val="00B0F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00" name="直線接點 99"/>
          <p:cNvCxnSpPr>
            <a:stCxn id="91" idx="2"/>
            <a:endCxn id="95" idx="0"/>
          </p:cNvCxnSpPr>
          <p:nvPr/>
        </p:nvCxnSpPr>
        <p:spPr>
          <a:xfrm>
            <a:off x="3564989" y="3284984"/>
            <a:ext cx="0" cy="201622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/>
          <p:cNvCxnSpPr>
            <a:stCxn id="92" idx="2"/>
            <a:endCxn id="96" idx="0"/>
          </p:cNvCxnSpPr>
          <p:nvPr/>
        </p:nvCxnSpPr>
        <p:spPr>
          <a:xfrm>
            <a:off x="3174946" y="3284984"/>
            <a:ext cx="0" cy="201622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接點 103"/>
          <p:cNvCxnSpPr>
            <a:stCxn id="93" idx="2"/>
            <a:endCxn id="97" idx="0"/>
          </p:cNvCxnSpPr>
          <p:nvPr/>
        </p:nvCxnSpPr>
        <p:spPr>
          <a:xfrm>
            <a:off x="2784902" y="3284984"/>
            <a:ext cx="0" cy="201622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接點 105"/>
          <p:cNvCxnSpPr>
            <a:stCxn id="94" idx="2"/>
            <a:endCxn id="98" idx="0"/>
          </p:cNvCxnSpPr>
          <p:nvPr/>
        </p:nvCxnSpPr>
        <p:spPr>
          <a:xfrm>
            <a:off x="2394859" y="3284984"/>
            <a:ext cx="0" cy="201622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圖案 116"/>
          <p:cNvCxnSpPr>
            <a:endCxn id="92" idx="0"/>
          </p:cNvCxnSpPr>
          <p:nvPr/>
        </p:nvCxnSpPr>
        <p:spPr>
          <a:xfrm rot="10800000" flipV="1">
            <a:off x="3174946" y="1628800"/>
            <a:ext cx="1443160" cy="216024"/>
          </a:xfrm>
          <a:prstGeom prst="bentConnector2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圖案 121"/>
          <p:cNvCxnSpPr>
            <a:stCxn id="93" idx="0"/>
          </p:cNvCxnSpPr>
          <p:nvPr/>
        </p:nvCxnSpPr>
        <p:spPr>
          <a:xfrm rot="5400000" flipH="1" flipV="1">
            <a:off x="2930419" y="1483284"/>
            <a:ext cx="216024" cy="507056"/>
          </a:xfrm>
          <a:prstGeom prst="bentConnector2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圖案 123"/>
          <p:cNvCxnSpPr>
            <a:stCxn id="94" idx="0"/>
          </p:cNvCxnSpPr>
          <p:nvPr/>
        </p:nvCxnSpPr>
        <p:spPr>
          <a:xfrm rot="5400000" flipH="1" flipV="1">
            <a:off x="2540375" y="1483284"/>
            <a:ext cx="216024" cy="507056"/>
          </a:xfrm>
          <a:prstGeom prst="bentConnector2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圖案 125"/>
          <p:cNvCxnSpPr>
            <a:stCxn id="91" idx="0"/>
          </p:cNvCxnSpPr>
          <p:nvPr/>
        </p:nvCxnSpPr>
        <p:spPr>
          <a:xfrm rot="5400000" flipH="1" flipV="1">
            <a:off x="3632497" y="1561293"/>
            <a:ext cx="216024" cy="351039"/>
          </a:xfrm>
          <a:prstGeom prst="bentConnector2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接點 127"/>
          <p:cNvCxnSpPr/>
          <p:nvPr/>
        </p:nvCxnSpPr>
        <p:spPr>
          <a:xfrm>
            <a:off x="4618106" y="1340768"/>
            <a:ext cx="0" cy="28803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字方塊 129"/>
          <p:cNvSpPr txBox="1"/>
          <p:nvPr/>
        </p:nvSpPr>
        <p:spPr>
          <a:xfrm>
            <a:off x="1653777" y="1844824"/>
            <a:ext cx="390043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高雄市政府</a:t>
            </a:r>
            <a:endParaRPr lang="zh-TW" altLang="en-US" sz="1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1" name="文字方塊 130"/>
          <p:cNvSpPr txBox="1"/>
          <p:nvPr/>
        </p:nvSpPr>
        <p:spPr>
          <a:xfrm>
            <a:off x="1653777" y="5301208"/>
            <a:ext cx="390043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中正湖水庫</a:t>
            </a:r>
            <a:endParaRPr lang="zh-TW" altLang="en-US" sz="14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2" name="文字方塊 131"/>
          <p:cNvSpPr txBox="1"/>
          <p:nvPr/>
        </p:nvSpPr>
        <p:spPr>
          <a:xfrm>
            <a:off x="1263734" y="1844824"/>
            <a:ext cx="390043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連江縣政府</a:t>
            </a:r>
            <a:endParaRPr lang="zh-TW" altLang="en-US" sz="1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3" name="文字方塊 132"/>
          <p:cNvSpPr txBox="1"/>
          <p:nvPr/>
        </p:nvSpPr>
        <p:spPr>
          <a:xfrm>
            <a:off x="1263734" y="5301208"/>
            <a:ext cx="390043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各水庫</a:t>
            </a:r>
            <a:endParaRPr lang="zh-TW" altLang="en-US" sz="14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4" name="文字方塊 133"/>
          <p:cNvSpPr txBox="1"/>
          <p:nvPr/>
        </p:nvSpPr>
        <p:spPr>
          <a:xfrm>
            <a:off x="873690" y="1844824"/>
            <a:ext cx="390043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金門縣政府</a:t>
            </a:r>
            <a:endParaRPr lang="zh-TW" altLang="en-US" sz="1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5" name="文字方塊 134"/>
          <p:cNvSpPr txBox="1"/>
          <p:nvPr/>
        </p:nvSpPr>
        <p:spPr>
          <a:xfrm>
            <a:off x="873690" y="5301208"/>
            <a:ext cx="390043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各水庫</a:t>
            </a:r>
            <a:endParaRPr lang="zh-TW" altLang="en-US" sz="14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37" name="圖案 136"/>
          <p:cNvCxnSpPr/>
          <p:nvPr/>
        </p:nvCxnSpPr>
        <p:spPr>
          <a:xfrm rot="5400000" flipH="1" flipV="1">
            <a:off x="2975424" y="358159"/>
            <a:ext cx="360040" cy="2613290"/>
          </a:xfrm>
          <a:prstGeom prst="bentConnector2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圖案 146"/>
          <p:cNvCxnSpPr>
            <a:stCxn id="132" idx="0"/>
          </p:cNvCxnSpPr>
          <p:nvPr/>
        </p:nvCxnSpPr>
        <p:spPr>
          <a:xfrm rot="5400000" flipH="1" flipV="1">
            <a:off x="1532263" y="1411276"/>
            <a:ext cx="360040" cy="507056"/>
          </a:xfrm>
          <a:prstGeom prst="bentConnector2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圖案 148"/>
          <p:cNvCxnSpPr>
            <a:stCxn id="134" idx="0"/>
          </p:cNvCxnSpPr>
          <p:nvPr/>
        </p:nvCxnSpPr>
        <p:spPr>
          <a:xfrm rot="5400000" flipH="1" flipV="1">
            <a:off x="1103216" y="1450280"/>
            <a:ext cx="360040" cy="429048"/>
          </a:xfrm>
          <a:prstGeom prst="bentConnector2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接點 150"/>
          <p:cNvCxnSpPr/>
          <p:nvPr/>
        </p:nvCxnSpPr>
        <p:spPr>
          <a:xfrm flipV="1">
            <a:off x="4462089" y="1340768"/>
            <a:ext cx="0" cy="14401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接點 152"/>
          <p:cNvCxnSpPr>
            <a:stCxn id="130" idx="2"/>
            <a:endCxn id="131" idx="0"/>
          </p:cNvCxnSpPr>
          <p:nvPr/>
        </p:nvCxnSpPr>
        <p:spPr>
          <a:xfrm>
            <a:off x="1848798" y="2852936"/>
            <a:ext cx="0" cy="244827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接點 154"/>
          <p:cNvCxnSpPr>
            <a:stCxn id="132" idx="2"/>
            <a:endCxn id="133" idx="0"/>
          </p:cNvCxnSpPr>
          <p:nvPr/>
        </p:nvCxnSpPr>
        <p:spPr>
          <a:xfrm>
            <a:off x="1458755" y="2852936"/>
            <a:ext cx="0" cy="244827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接點 156"/>
          <p:cNvCxnSpPr>
            <a:stCxn id="134" idx="2"/>
            <a:endCxn id="135" idx="0"/>
          </p:cNvCxnSpPr>
          <p:nvPr/>
        </p:nvCxnSpPr>
        <p:spPr>
          <a:xfrm>
            <a:off x="1068712" y="2852936"/>
            <a:ext cx="0" cy="244827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字方塊 161"/>
          <p:cNvSpPr txBox="1"/>
          <p:nvPr/>
        </p:nvSpPr>
        <p:spPr>
          <a:xfrm>
            <a:off x="6568323" y="1844824"/>
            <a:ext cx="390043" cy="1800200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臺灣電力公司</a:t>
            </a:r>
          </a:p>
        </p:txBody>
      </p:sp>
      <p:sp>
        <p:nvSpPr>
          <p:cNvPr id="163" name="文字方塊 162"/>
          <p:cNvSpPr txBox="1"/>
          <p:nvPr/>
        </p:nvSpPr>
        <p:spPr>
          <a:xfrm>
            <a:off x="6178280" y="1844824"/>
            <a:ext cx="390043" cy="1800200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臺灣自來水公司</a:t>
            </a:r>
            <a:endParaRPr lang="zh-TW" altLang="en-US" sz="1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4" name="文字方塊 163"/>
          <p:cNvSpPr txBox="1"/>
          <p:nvPr/>
        </p:nvSpPr>
        <p:spPr>
          <a:xfrm>
            <a:off x="6574247" y="5325078"/>
            <a:ext cx="390043" cy="1056250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各</a:t>
            </a:r>
            <a:r>
              <a:rPr lang="zh-TW" altLang="en-US" sz="1400" b="1" dirty="0" smtClean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水庫</a:t>
            </a:r>
            <a:endParaRPr lang="zh-TW" altLang="en-US" sz="1400" b="1" dirty="0">
              <a:solidFill>
                <a:srgbClr val="00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5" name="文字方塊 164"/>
          <p:cNvSpPr txBox="1"/>
          <p:nvPr/>
        </p:nvSpPr>
        <p:spPr>
          <a:xfrm>
            <a:off x="6184203" y="5325078"/>
            <a:ext cx="390043" cy="1056250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各</a:t>
            </a:r>
            <a:r>
              <a:rPr lang="zh-TW" altLang="en-US" sz="1400" b="1" dirty="0" smtClean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水庫</a:t>
            </a:r>
            <a:endParaRPr lang="zh-TW" altLang="en-US" sz="1400" b="1" dirty="0">
              <a:solidFill>
                <a:srgbClr val="00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66" name="直線接點 165"/>
          <p:cNvCxnSpPr>
            <a:stCxn id="163" idx="2"/>
            <a:endCxn id="165" idx="0"/>
          </p:cNvCxnSpPr>
          <p:nvPr/>
        </p:nvCxnSpPr>
        <p:spPr>
          <a:xfrm>
            <a:off x="6373301" y="3645024"/>
            <a:ext cx="5924" cy="168005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接點 166"/>
          <p:cNvCxnSpPr>
            <a:stCxn id="162" idx="2"/>
            <a:endCxn id="164" idx="0"/>
          </p:cNvCxnSpPr>
          <p:nvPr/>
        </p:nvCxnSpPr>
        <p:spPr>
          <a:xfrm>
            <a:off x="6763344" y="3645024"/>
            <a:ext cx="5924" cy="168005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肘形接點 170"/>
          <p:cNvCxnSpPr>
            <a:endCxn id="163" idx="0"/>
          </p:cNvCxnSpPr>
          <p:nvPr/>
        </p:nvCxnSpPr>
        <p:spPr>
          <a:xfrm rot="16200000" flipH="1">
            <a:off x="5945754" y="1417277"/>
            <a:ext cx="504056" cy="35103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圖案 173"/>
          <p:cNvCxnSpPr>
            <a:endCxn id="162" idx="0"/>
          </p:cNvCxnSpPr>
          <p:nvPr/>
        </p:nvCxnSpPr>
        <p:spPr>
          <a:xfrm rot="16200000" flipH="1">
            <a:off x="6182780" y="1264260"/>
            <a:ext cx="576064" cy="58506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文字方塊 175"/>
          <p:cNvSpPr txBox="1"/>
          <p:nvPr/>
        </p:nvSpPr>
        <p:spPr>
          <a:xfrm>
            <a:off x="7347614" y="1844824"/>
            <a:ext cx="390043" cy="1800200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臺北自來水事業處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7" name="文字方塊 176"/>
          <p:cNvSpPr txBox="1"/>
          <p:nvPr/>
        </p:nvSpPr>
        <p:spPr>
          <a:xfrm>
            <a:off x="6957571" y="1844824"/>
            <a:ext cx="390043" cy="1800200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臺北翡翠</a:t>
            </a:r>
            <a:r>
              <a:rPr lang="zh-TW" altLang="en-US" sz="1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水庫管理局</a:t>
            </a:r>
            <a:endParaRPr lang="zh-TW" altLang="en-US" sz="1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8" name="文字方塊 177"/>
          <p:cNvSpPr txBox="1"/>
          <p:nvPr/>
        </p:nvSpPr>
        <p:spPr>
          <a:xfrm>
            <a:off x="7353538" y="5321556"/>
            <a:ext cx="390043" cy="1347804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青潭堰、直潭壩</a:t>
            </a:r>
            <a:endParaRPr lang="zh-TW" altLang="en-US" sz="1400" b="1" dirty="0">
              <a:solidFill>
                <a:srgbClr val="00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9" name="文字方塊 178"/>
          <p:cNvSpPr txBox="1"/>
          <p:nvPr/>
        </p:nvSpPr>
        <p:spPr>
          <a:xfrm>
            <a:off x="6963495" y="5321556"/>
            <a:ext cx="390043" cy="1059772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翡翠水庫</a:t>
            </a:r>
            <a:endParaRPr lang="zh-TW" altLang="en-US" sz="1400" b="1" dirty="0">
              <a:solidFill>
                <a:srgbClr val="00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80" name="直線接點 179"/>
          <p:cNvCxnSpPr>
            <a:stCxn id="177" idx="2"/>
            <a:endCxn id="179" idx="0"/>
          </p:cNvCxnSpPr>
          <p:nvPr/>
        </p:nvCxnSpPr>
        <p:spPr>
          <a:xfrm>
            <a:off x="7152592" y="3645024"/>
            <a:ext cx="5924" cy="167653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接點 180"/>
          <p:cNvCxnSpPr>
            <a:stCxn id="176" idx="2"/>
            <a:endCxn id="178" idx="0"/>
          </p:cNvCxnSpPr>
          <p:nvPr/>
        </p:nvCxnSpPr>
        <p:spPr>
          <a:xfrm>
            <a:off x="7542636" y="3645024"/>
            <a:ext cx="5924" cy="167653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圖案 181"/>
          <p:cNvCxnSpPr>
            <a:endCxn id="176" idx="0"/>
          </p:cNvCxnSpPr>
          <p:nvPr/>
        </p:nvCxnSpPr>
        <p:spPr>
          <a:xfrm>
            <a:off x="6490314" y="1412776"/>
            <a:ext cx="1052322" cy="432048"/>
          </a:xfrm>
          <a:prstGeom prst="bentConnector2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圖案 200"/>
          <p:cNvCxnSpPr>
            <a:endCxn id="177" idx="0"/>
          </p:cNvCxnSpPr>
          <p:nvPr/>
        </p:nvCxnSpPr>
        <p:spPr>
          <a:xfrm>
            <a:off x="6334297" y="1484784"/>
            <a:ext cx="818296" cy="360040"/>
          </a:xfrm>
          <a:prstGeom prst="bentConnector2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文字方塊 203"/>
          <p:cNvSpPr txBox="1"/>
          <p:nvPr/>
        </p:nvSpPr>
        <p:spPr>
          <a:xfrm>
            <a:off x="6178280" y="4005064"/>
            <a:ext cx="390043" cy="936104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50000">
                <a:srgbClr val="006600">
                  <a:tint val="44500"/>
                  <a:satMod val="160000"/>
                </a:srgbClr>
              </a:gs>
              <a:gs pos="100000">
                <a:srgbClr val="006600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rgbClr val="0033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各區處</a:t>
            </a:r>
            <a:endParaRPr lang="zh-TW" altLang="en-US" sz="1400" b="1" dirty="0">
              <a:solidFill>
                <a:srgbClr val="00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5" name="文字方塊 204"/>
          <p:cNvSpPr txBox="1"/>
          <p:nvPr/>
        </p:nvSpPr>
        <p:spPr>
          <a:xfrm>
            <a:off x="6568323" y="4005064"/>
            <a:ext cx="390043" cy="936104"/>
          </a:xfrm>
          <a:prstGeom prst="rect">
            <a:avLst/>
          </a:prstGeom>
          <a:gradFill flip="none" rotWithShape="1">
            <a:gsLst>
              <a:gs pos="0">
                <a:srgbClr val="003300"/>
              </a:gs>
              <a:gs pos="50000">
                <a:srgbClr val="006600">
                  <a:tint val="44500"/>
                  <a:satMod val="160000"/>
                </a:srgbClr>
              </a:gs>
              <a:gs pos="100000">
                <a:srgbClr val="006600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rgbClr val="0033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發電處</a:t>
            </a:r>
            <a:endParaRPr lang="zh-TW" altLang="en-US" sz="1400" b="1" dirty="0">
              <a:solidFill>
                <a:srgbClr val="00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84080" y="908720"/>
            <a:ext cx="2184243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水利署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7" name="直線接點 226"/>
          <p:cNvCxnSpPr/>
          <p:nvPr/>
        </p:nvCxnSpPr>
        <p:spPr>
          <a:xfrm>
            <a:off x="6334297" y="1340768"/>
            <a:ext cx="0" cy="14401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直線接點 228"/>
          <p:cNvCxnSpPr/>
          <p:nvPr/>
        </p:nvCxnSpPr>
        <p:spPr>
          <a:xfrm>
            <a:off x="6490314" y="1340768"/>
            <a:ext cx="0" cy="7200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文字方塊 229"/>
          <p:cNvSpPr txBox="1"/>
          <p:nvPr/>
        </p:nvSpPr>
        <p:spPr>
          <a:xfrm>
            <a:off x="7966280" y="1844824"/>
            <a:ext cx="321034" cy="100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臺糖公司</a:t>
            </a:r>
          </a:p>
        </p:txBody>
      </p:sp>
      <p:sp>
        <p:nvSpPr>
          <p:cNvPr id="231" name="文字方塊 230"/>
          <p:cNvSpPr txBox="1"/>
          <p:nvPr/>
        </p:nvSpPr>
        <p:spPr>
          <a:xfrm>
            <a:off x="7966280" y="116632"/>
            <a:ext cx="321034" cy="10801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高雄市政府</a:t>
            </a:r>
          </a:p>
        </p:txBody>
      </p:sp>
      <p:sp>
        <p:nvSpPr>
          <p:cNvPr id="235" name="文字方塊 234"/>
          <p:cNvSpPr txBox="1"/>
          <p:nvPr/>
        </p:nvSpPr>
        <p:spPr>
          <a:xfrm>
            <a:off x="7966280" y="4001542"/>
            <a:ext cx="321034" cy="939626"/>
          </a:xfrm>
          <a:prstGeom prst="rect">
            <a:avLst/>
          </a:prstGeom>
          <a:gradFill>
            <a:gsLst>
              <a:gs pos="0">
                <a:srgbClr val="C00000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高雄區處</a:t>
            </a:r>
          </a:p>
        </p:txBody>
      </p:sp>
      <p:sp>
        <p:nvSpPr>
          <p:cNvPr id="236" name="文字方塊 235"/>
          <p:cNvSpPr txBox="1"/>
          <p:nvPr/>
        </p:nvSpPr>
        <p:spPr>
          <a:xfrm>
            <a:off x="7966280" y="5301208"/>
            <a:ext cx="321034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觀音湖水庫</a:t>
            </a:r>
          </a:p>
        </p:txBody>
      </p:sp>
      <p:cxnSp>
        <p:nvCxnSpPr>
          <p:cNvPr id="238" name="直線接點 237"/>
          <p:cNvCxnSpPr>
            <a:stCxn id="231" idx="2"/>
            <a:endCxn id="230" idx="0"/>
          </p:cNvCxnSpPr>
          <p:nvPr/>
        </p:nvCxnSpPr>
        <p:spPr>
          <a:xfrm>
            <a:off x="8126797" y="1196752"/>
            <a:ext cx="0" cy="64807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直線接點 239"/>
          <p:cNvCxnSpPr>
            <a:stCxn id="230" idx="2"/>
            <a:endCxn id="235" idx="0"/>
          </p:cNvCxnSpPr>
          <p:nvPr/>
        </p:nvCxnSpPr>
        <p:spPr>
          <a:xfrm>
            <a:off x="8126797" y="2852936"/>
            <a:ext cx="0" cy="114860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直線接點 241"/>
          <p:cNvCxnSpPr>
            <a:stCxn id="235" idx="2"/>
            <a:endCxn id="236" idx="0"/>
          </p:cNvCxnSpPr>
          <p:nvPr/>
        </p:nvCxnSpPr>
        <p:spPr>
          <a:xfrm>
            <a:off x="8126797" y="4941168"/>
            <a:ext cx="0" cy="36004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文字方塊 242"/>
          <p:cNvSpPr txBox="1"/>
          <p:nvPr/>
        </p:nvSpPr>
        <p:spPr>
          <a:xfrm>
            <a:off x="8656916" y="1844824"/>
            <a:ext cx="321034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金門縣政府</a:t>
            </a:r>
          </a:p>
        </p:txBody>
      </p:sp>
      <p:sp>
        <p:nvSpPr>
          <p:cNvPr id="244" name="文字方塊 243"/>
          <p:cNvSpPr txBox="1"/>
          <p:nvPr/>
        </p:nvSpPr>
        <p:spPr>
          <a:xfrm>
            <a:off x="8656916" y="116632"/>
            <a:ext cx="321034" cy="10801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金門縣政府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6" name="文字方塊 245"/>
          <p:cNvSpPr txBox="1"/>
          <p:nvPr/>
        </p:nvSpPr>
        <p:spPr>
          <a:xfrm>
            <a:off x="8422890" y="5301208"/>
            <a:ext cx="321034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蓮湖水</a:t>
            </a:r>
            <a:r>
              <a:rPr lang="zh-TW" altLang="en-US" sz="1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庫</a:t>
            </a:r>
          </a:p>
        </p:txBody>
      </p:sp>
      <p:cxnSp>
        <p:nvCxnSpPr>
          <p:cNvPr id="247" name="直線接點 246"/>
          <p:cNvCxnSpPr>
            <a:stCxn id="244" idx="2"/>
            <a:endCxn id="243" idx="0"/>
          </p:cNvCxnSpPr>
          <p:nvPr/>
        </p:nvCxnSpPr>
        <p:spPr>
          <a:xfrm>
            <a:off x="8817433" y="1196752"/>
            <a:ext cx="0" cy="64807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文字方塊 249"/>
          <p:cNvSpPr txBox="1"/>
          <p:nvPr/>
        </p:nvSpPr>
        <p:spPr>
          <a:xfrm>
            <a:off x="9357491" y="1844824"/>
            <a:ext cx="321034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連江縣政府</a:t>
            </a:r>
          </a:p>
        </p:txBody>
      </p:sp>
      <p:sp>
        <p:nvSpPr>
          <p:cNvPr id="251" name="文字方塊 250"/>
          <p:cNvSpPr txBox="1"/>
          <p:nvPr/>
        </p:nvSpPr>
        <p:spPr>
          <a:xfrm>
            <a:off x="9357491" y="116632"/>
            <a:ext cx="321034" cy="10801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連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江縣政府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3" name="文字方塊 252"/>
          <p:cNvSpPr txBox="1"/>
          <p:nvPr/>
        </p:nvSpPr>
        <p:spPr>
          <a:xfrm>
            <a:off x="9357491" y="5301208"/>
            <a:ext cx="321034" cy="13681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津沙一號水庫</a:t>
            </a:r>
            <a:endParaRPr lang="zh-TW" altLang="en-US" sz="1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54" name="直線接點 253"/>
          <p:cNvCxnSpPr>
            <a:stCxn id="251" idx="2"/>
            <a:endCxn id="250" idx="0"/>
          </p:cNvCxnSpPr>
          <p:nvPr/>
        </p:nvCxnSpPr>
        <p:spPr>
          <a:xfrm>
            <a:off x="9518008" y="1196752"/>
            <a:ext cx="0" cy="64807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線接點 254"/>
          <p:cNvCxnSpPr>
            <a:stCxn id="250" idx="2"/>
            <a:endCxn id="253" idx="0"/>
          </p:cNvCxnSpPr>
          <p:nvPr/>
        </p:nvCxnSpPr>
        <p:spPr>
          <a:xfrm>
            <a:off x="9518008" y="2852936"/>
            <a:ext cx="0" cy="244827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文字方塊 256"/>
          <p:cNvSpPr txBox="1"/>
          <p:nvPr/>
        </p:nvSpPr>
        <p:spPr>
          <a:xfrm>
            <a:off x="8890942" y="5301208"/>
            <a:ext cx="321034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rtlCol="0" anchor="ctr"/>
          <a:lstStyle/>
          <a:p>
            <a:r>
              <a:rPr lang="zh-TW" altLang="en-US" sz="1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菱湖水庫</a:t>
            </a:r>
            <a:endParaRPr lang="zh-TW" altLang="en-US" sz="1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59" name="肘形接點 258"/>
          <p:cNvCxnSpPr>
            <a:stCxn id="243" idx="2"/>
            <a:endCxn id="246" idx="0"/>
          </p:cNvCxnSpPr>
          <p:nvPr/>
        </p:nvCxnSpPr>
        <p:spPr>
          <a:xfrm rot="5400000">
            <a:off x="7476284" y="3960059"/>
            <a:ext cx="2448272" cy="23402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肘形接點 260"/>
          <p:cNvCxnSpPr>
            <a:stCxn id="243" idx="2"/>
            <a:endCxn id="257" idx="0"/>
          </p:cNvCxnSpPr>
          <p:nvPr/>
        </p:nvCxnSpPr>
        <p:spPr>
          <a:xfrm rot="16200000" flipH="1">
            <a:off x="7710310" y="3960059"/>
            <a:ext cx="2448272" cy="23402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線接點 269"/>
          <p:cNvCxnSpPr>
            <a:stCxn id="61" idx="2"/>
            <a:endCxn id="63" idx="0"/>
          </p:cNvCxnSpPr>
          <p:nvPr/>
        </p:nvCxnSpPr>
        <p:spPr>
          <a:xfrm>
            <a:off x="4111050" y="4941168"/>
            <a:ext cx="0" cy="36004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2"/>
          <p:cNvSpPr txBox="1">
            <a:spLocks noChangeArrowheads="1"/>
          </p:cNvSpPr>
          <p:nvPr/>
        </p:nvSpPr>
        <p:spPr>
          <a:xfrm>
            <a:off x="205064" y="894531"/>
            <a:ext cx="580127" cy="4333461"/>
          </a:xfrm>
          <a:prstGeom prst="rect">
            <a:avLst/>
          </a:prstGeom>
        </p:spPr>
        <p:txBody>
          <a:bodyPr vert="eaVert"/>
          <a:lstStyle/>
          <a:p>
            <a:pPr algn="ctr">
              <a:defRPr/>
            </a:pPr>
            <a:r>
              <a:rPr kumimoji="0" lang="zh-TW" altLang="en-US" sz="2800" b="1" kern="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  <a:cs typeface="+mj-cs"/>
              </a:rPr>
              <a:t>國內目前各</a:t>
            </a:r>
            <a:r>
              <a:rPr kumimoji="0" lang="zh-TW" altLang="zh-TW" sz="2800" b="1" kern="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  <a:cs typeface="+mj-cs"/>
              </a:rPr>
              <a:t>蓄水庫管理架構</a:t>
            </a:r>
            <a:endParaRPr kumimoji="0" lang="zh-TW" altLang="en-US" sz="2800" b="1" kern="0" dirty="0" smtClean="0">
              <a:solidFill>
                <a:srgbClr val="0000CC"/>
              </a:solidFill>
              <a:latin typeface="華康POP1體W5" pitchFamily="81" charset="-120"/>
              <a:ea typeface="華康POP1體W5" pitchFamily="81" charset="-12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uLnTx/>
              <a:uFillTx/>
              <a:latin typeface="華康POP1體W5" pitchFamily="81" charset="-120"/>
              <a:ea typeface="華康POP1體W5" pitchFamily="81" charset="-120"/>
              <a:cs typeface="+mj-cs"/>
            </a:endParaRPr>
          </a:p>
        </p:txBody>
      </p:sp>
      <p:cxnSp>
        <p:nvCxnSpPr>
          <p:cNvPr id="3" name="直線接點 2"/>
          <p:cNvCxnSpPr/>
          <p:nvPr/>
        </p:nvCxnSpPr>
        <p:spPr bwMode="auto">
          <a:xfrm>
            <a:off x="7872401" y="0"/>
            <a:ext cx="5924" cy="698439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直線接點 104"/>
          <p:cNvCxnSpPr/>
          <p:nvPr/>
        </p:nvCxnSpPr>
        <p:spPr bwMode="auto">
          <a:xfrm>
            <a:off x="722530" y="1736812"/>
            <a:ext cx="952340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投影片編號版面配置區 1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17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8B65F30-997C-42F2-A3CC-A8070EAE5990}" type="slidenum">
              <a:rPr lang="zh-TW" altLang="en-US" smtClean="0"/>
              <a:pPr/>
              <a:t>18</a:t>
            </a:fld>
            <a:endParaRPr lang="en-US" altLang="zh-TW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27213" y="590550"/>
            <a:ext cx="6654800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水庫管理相關法規演進</a:t>
            </a:r>
            <a:endParaRPr kumimoji="0" lang="en-US" altLang="zh-TW" sz="32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879934"/>
              </p:ext>
            </p:extLst>
          </p:nvPr>
        </p:nvGraphicFramePr>
        <p:xfrm>
          <a:off x="137464" y="1205129"/>
          <a:ext cx="9676076" cy="5599246"/>
        </p:xfrm>
        <a:graphic>
          <a:graphicData uri="http://schemas.openxmlformats.org/drawingml/2006/table">
            <a:tbl>
              <a:tblPr/>
              <a:tblGrid>
                <a:gridCol w="900101"/>
                <a:gridCol w="3195355"/>
                <a:gridCol w="3330370"/>
                <a:gridCol w="2250250"/>
              </a:tblGrid>
              <a:tr h="2632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dirty="0" smtClean="0">
                          <a:effectLst/>
                          <a:latin typeface="+mj-ea"/>
                          <a:ea typeface="+mj-ea"/>
                        </a:rPr>
                        <a:t>時間</a:t>
                      </a:r>
                      <a:endParaRPr lang="zh-TW" sz="1600" b="1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29524" marR="29524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dirty="0">
                          <a:effectLst/>
                          <a:latin typeface="+mj-ea"/>
                          <a:ea typeface="+mj-ea"/>
                        </a:rPr>
                        <a:t>事</a:t>
                      </a:r>
                      <a:r>
                        <a:rPr lang="en-US" sz="1600" b="1" dirty="0">
                          <a:effectLst/>
                          <a:latin typeface="+mj-ea"/>
                          <a:ea typeface="+mj-ea"/>
                        </a:rPr>
                        <a:t>           </a:t>
                      </a:r>
                      <a:r>
                        <a:rPr lang="zh-TW" sz="1600" b="1" dirty="0">
                          <a:effectLst/>
                          <a:latin typeface="+mj-ea"/>
                          <a:ea typeface="+mj-ea"/>
                        </a:rPr>
                        <a:t>件</a:t>
                      </a: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dirty="0">
                          <a:effectLst/>
                          <a:latin typeface="+mj-ea"/>
                          <a:ea typeface="+mj-ea"/>
                        </a:rPr>
                        <a:t>目</a:t>
                      </a:r>
                      <a:r>
                        <a:rPr lang="en-US" sz="1600" b="1" dirty="0">
                          <a:effectLst/>
                          <a:latin typeface="+mj-ea"/>
                          <a:ea typeface="+mj-ea"/>
                        </a:rPr>
                        <a:t>            </a:t>
                      </a:r>
                      <a:r>
                        <a:rPr lang="zh-TW" sz="1600" b="1" dirty="0">
                          <a:effectLst/>
                          <a:latin typeface="+mj-ea"/>
                          <a:ea typeface="+mj-ea"/>
                        </a:rPr>
                        <a:t>的</a:t>
                      </a: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dirty="0" smtClean="0">
                          <a:effectLst/>
                          <a:latin typeface="+mj-ea"/>
                          <a:ea typeface="+mj-ea"/>
                        </a:rPr>
                        <a:t>備</a:t>
                      </a:r>
                      <a:r>
                        <a:rPr lang="en-US" sz="1600" b="1" dirty="0" smtClean="0">
                          <a:effectLst/>
                          <a:latin typeface="+mj-ea"/>
                          <a:ea typeface="+mj-ea"/>
                        </a:rPr>
                        <a:t>      </a:t>
                      </a:r>
                      <a:r>
                        <a:rPr lang="zh-TW" sz="1600" b="1" dirty="0" smtClean="0">
                          <a:effectLst/>
                          <a:latin typeface="+mj-ea"/>
                          <a:ea typeface="+mj-ea"/>
                        </a:rPr>
                        <a:t>註</a:t>
                      </a:r>
                      <a:endParaRPr lang="zh-TW" sz="1600" b="1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+mn-lt"/>
                          <a:ea typeface="+mj-ea"/>
                        </a:rPr>
                        <a:t>1942</a:t>
                      </a: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dirty="0">
                          <a:latin typeface="+mn-lt"/>
                          <a:ea typeface="+mj-ea"/>
                        </a:rPr>
                        <a:t>7</a:t>
                      </a:r>
                      <a:r>
                        <a:rPr lang="zh-TW" sz="1200" b="0" dirty="0">
                          <a:latin typeface="+mn-lt"/>
                          <a:ea typeface="+mj-ea"/>
                        </a:rPr>
                        <a:t>月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>
                          <a:latin typeface="+mn-lt"/>
                          <a:ea typeface="+mj-ea"/>
                        </a:rPr>
                        <a:t>公布『水利法』</a:t>
                      </a:r>
                      <a:r>
                        <a:rPr lang="zh-TW" sz="1200" b="0">
                          <a:latin typeface="+mn-lt"/>
                          <a:ea typeface="+mj-ea"/>
                        </a:rPr>
                        <a:t>全文</a:t>
                      </a:r>
                      <a:r>
                        <a:rPr lang="en-US" sz="1200" b="0" smtClean="0">
                          <a:latin typeface="+mn-lt"/>
                          <a:ea typeface="+mj-ea"/>
                        </a:rPr>
                        <a:t>71</a:t>
                      </a:r>
                      <a:r>
                        <a:rPr lang="zh-TW" sz="1200" b="0" smtClean="0">
                          <a:latin typeface="+mn-lt"/>
                          <a:ea typeface="+mj-ea"/>
                        </a:rPr>
                        <a:t>條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作為全國水利行政處理及水利事業興辦之依據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0" smtClean="0">
                          <a:latin typeface="+mn-lt"/>
                          <a:ea typeface="+mj-ea"/>
                        </a:rPr>
                        <a:t>實施</a:t>
                      </a:r>
                      <a:endParaRPr lang="en-US" sz="1200" b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937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40" dirty="0" smtClean="0">
                          <a:latin typeface="+mn-lt"/>
                          <a:ea typeface="+mj-ea"/>
                        </a:rPr>
                        <a:t>1983</a:t>
                      </a:r>
                      <a:r>
                        <a:rPr lang="zh-TW" sz="1200" b="0" spc="-4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40" dirty="0">
                          <a:latin typeface="+mn-lt"/>
                          <a:ea typeface="+mj-ea"/>
                        </a:rPr>
                        <a:t>12</a:t>
                      </a:r>
                      <a:r>
                        <a:rPr lang="zh-TW" sz="1200" b="0" spc="-4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『水利法』增列第五十四條之一及第六十九條之二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作為蓄水庫安全管理相關辦法訂定及工作推行之法源依據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937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1985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9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行政院院長於第</a:t>
                      </a:r>
                      <a:r>
                        <a:rPr lang="en-US" sz="1200" b="0" smtClean="0">
                          <a:latin typeface="+mn-lt"/>
                          <a:ea typeface="+mj-ea"/>
                        </a:rPr>
                        <a:t>1950</a:t>
                      </a:r>
                      <a:r>
                        <a:rPr lang="zh-TW" sz="1200" b="0" smtClean="0">
                          <a:latin typeface="+mn-lt"/>
                          <a:ea typeface="+mj-ea"/>
                        </a:rPr>
                        <a:t>次會議指示經濟部</a:t>
                      </a:r>
                      <a:r>
                        <a:rPr lang="zh-TW" sz="1200" b="0" smtClean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成立水庫安全單位</a:t>
                      </a:r>
                      <a:endParaRPr lang="zh-TW" sz="1200" b="0" dirty="0">
                        <a:solidFill>
                          <a:srgbClr val="0033CC"/>
                        </a:solidFill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聘請專家協助水庫主管機構定期對各水庫作安全檢查與評估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1986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3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pc="-20" smtClean="0">
                          <a:latin typeface="+mn-lt"/>
                          <a:ea typeface="+mj-ea"/>
                        </a:rPr>
                        <a:t>發布『</a:t>
                      </a:r>
                      <a:r>
                        <a:rPr lang="zh-TW" sz="1200" b="0" spc="-20" smtClean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經濟部蓄水庫安全評估小組設置要點</a:t>
                      </a:r>
                      <a:r>
                        <a:rPr lang="zh-TW" sz="1200" b="0" spc="-20" smtClean="0">
                          <a:latin typeface="+mn-lt"/>
                          <a:ea typeface="+mj-ea"/>
                        </a:rPr>
                        <a:t>』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成立「經濟部蓄水庫安全評估小組」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200" b="0" spc="-20" smtClean="0">
                          <a:latin typeface="+mn-lt"/>
                          <a:ea typeface="+mj-ea"/>
                        </a:rPr>
                        <a:t>2004</a:t>
                      </a:r>
                      <a:r>
                        <a:rPr lang="zh-TW" sz="1200" b="0" spc="-2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smtClean="0">
                          <a:latin typeface="+mn-lt"/>
                          <a:ea typeface="+mj-ea"/>
                        </a:rPr>
                        <a:t>9</a:t>
                      </a:r>
                      <a:r>
                        <a:rPr lang="zh-TW" sz="1200" b="0" spc="-20" smtClean="0">
                          <a:latin typeface="+mn-lt"/>
                          <a:ea typeface="+mj-ea"/>
                        </a:rPr>
                        <a:t>月廢止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1988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6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發布『</a:t>
                      </a:r>
                      <a:r>
                        <a:rPr lang="zh-TW" sz="1200" b="0" dirty="0" smtClean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蓄水庫安全檢查與評估辦法</a:t>
                      </a: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』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作為蓄水庫定期或不定期安全評估工作執行依據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200" b="0" spc="-20" smtClean="0">
                          <a:latin typeface="+mn-lt"/>
                          <a:ea typeface="+mj-ea"/>
                        </a:rPr>
                        <a:t>2003</a:t>
                      </a:r>
                      <a:r>
                        <a:rPr lang="zh-TW" sz="1200" b="0" spc="-2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smtClean="0">
                          <a:latin typeface="+mn-lt"/>
                          <a:ea typeface="+mj-ea"/>
                        </a:rPr>
                        <a:t>12</a:t>
                      </a:r>
                      <a:r>
                        <a:rPr lang="zh-TW" sz="1200" b="0" spc="-20" smtClean="0">
                          <a:latin typeface="+mn-lt"/>
                          <a:ea typeface="+mj-ea"/>
                        </a:rPr>
                        <a:t>月廢止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1989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3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發布「蓄水庫、水壩安全檢查表」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蓄水庫管理機關執行定期或不定期檢查之參考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1989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4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訂定發布「蓄水庫安全管理手冊」</a:t>
                      </a:r>
                      <a:endParaRPr lang="zh-TW" sz="1200" b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提供蓄水庫管理機關執行安全管理之參考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1990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6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訂定發布「蓄水庫安全評估要點」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蓄水庫管理機關執行定期或不定期檢查之參考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200" b="0" smtClean="0">
                          <a:latin typeface="+mn-lt"/>
                          <a:ea typeface="+mj-ea"/>
                        </a:rPr>
                        <a:t>2003</a:t>
                      </a:r>
                      <a:r>
                        <a:rPr lang="zh-TW" sz="1200" b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mtClean="0">
                          <a:latin typeface="+mn-lt"/>
                          <a:ea typeface="+mj-ea"/>
                        </a:rPr>
                        <a:t>12</a:t>
                      </a:r>
                      <a:r>
                        <a:rPr lang="zh-TW" sz="1200" b="0" smtClean="0">
                          <a:latin typeface="+mn-lt"/>
                          <a:ea typeface="+mj-ea"/>
                        </a:rPr>
                        <a:t>月廢止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1991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6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發布『蓄水庫構造物管理基準』</a:t>
                      </a:r>
                      <a:endParaRPr lang="zh-TW" sz="1200" b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提供蓄水庫管理機關執行安全管理之參考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1991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9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完成「蓄水庫災害責任歸屬分析研究」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提供蓄水庫管理機關執行安全管理之參考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1993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3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pc="-40" smtClean="0">
                          <a:latin typeface="+mn-lt"/>
                          <a:ea typeface="+mj-ea"/>
                        </a:rPr>
                        <a:t>發布『蓄水庫下游河川段整治及管理注意事項』</a:t>
                      </a:r>
                      <a:endParaRPr lang="zh-TW" sz="1200" b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釐清下游河段整治及管理工作之權責及注意事項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937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1996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6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完成『蓄水庫安全評估地質與地震評估規範（草案）』</a:t>
                      </a:r>
                      <a:endParaRPr lang="zh-TW" sz="1200" b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規範蓄水庫安全評估及檢查工作執行方法及標準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1996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9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pc="-10" dirty="0" smtClean="0">
                          <a:latin typeface="+mn-lt"/>
                          <a:ea typeface="+mj-ea"/>
                        </a:rPr>
                        <a:t>完成『蓄水庫安全評估水文評估規範</a:t>
                      </a:r>
                      <a:r>
                        <a:rPr lang="en-US" sz="1200" b="0" spc="-10" dirty="0" smtClean="0">
                          <a:latin typeface="+mn-lt"/>
                          <a:ea typeface="+mj-ea"/>
                        </a:rPr>
                        <a:t>(</a:t>
                      </a:r>
                      <a:r>
                        <a:rPr lang="zh-TW" sz="1200" b="0" spc="-10" dirty="0">
                          <a:latin typeface="+mn-lt"/>
                          <a:ea typeface="+mj-ea"/>
                        </a:rPr>
                        <a:t>草案</a:t>
                      </a:r>
                      <a:r>
                        <a:rPr lang="en-US" sz="1200" b="0" spc="-10" dirty="0">
                          <a:latin typeface="+mn-lt"/>
                          <a:ea typeface="+mj-ea"/>
                        </a:rPr>
                        <a:t>)</a:t>
                      </a:r>
                      <a:r>
                        <a:rPr lang="zh-TW" sz="1200" b="0" spc="-10" dirty="0">
                          <a:latin typeface="+mn-lt"/>
                          <a:ea typeface="+mj-ea"/>
                        </a:rPr>
                        <a:t>』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規範蓄水庫安全評估及檢查工作執行方法及標準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1998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6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完成</a:t>
                      </a:r>
                      <a:r>
                        <a:rPr lang="zh-TW" sz="1200" b="0" smtClean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整體『蓄水庫安全評估規範</a:t>
                      </a:r>
                      <a:r>
                        <a:rPr lang="en-US" sz="1200" b="0" smtClean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(</a:t>
                      </a:r>
                      <a:r>
                        <a:rPr lang="zh-TW" sz="1200" b="0" dirty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草案</a:t>
                      </a:r>
                      <a:r>
                        <a:rPr lang="en-US" sz="1200" b="0" dirty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)</a:t>
                      </a:r>
                      <a:r>
                        <a:rPr lang="zh-TW" sz="1200" b="0" dirty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』</a:t>
                      </a: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規範蓄水庫安全評估及檢查工作執行方法及標準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1999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6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發布『水庫蓄水範圍使用管理辦法』</a:t>
                      </a:r>
                      <a:endParaRPr lang="zh-TW" sz="1200" b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提供管理機關執行水庫蓄水範圍安全管理之依據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937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2001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6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>
                          <a:latin typeface="+mn-lt"/>
                          <a:ea typeface="+mj-ea"/>
                        </a:rPr>
                        <a:t>完成</a:t>
                      </a:r>
                      <a:r>
                        <a:rPr lang="zh-TW" sz="1200" b="0" smtClean="0">
                          <a:latin typeface="+mn-lt"/>
                          <a:ea typeface="+mj-ea"/>
                        </a:rPr>
                        <a:t>『</a:t>
                      </a:r>
                      <a:r>
                        <a:rPr lang="zh-TW" sz="1200" b="0" smtClean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蓄水庫緊急應變規範（草案）</a:t>
                      </a:r>
                      <a:r>
                        <a:rPr lang="zh-TW" sz="1200" b="0" smtClean="0">
                          <a:latin typeface="+mn-lt"/>
                          <a:ea typeface="+mj-ea"/>
                        </a:rPr>
                        <a:t>』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供從事蓄水庫緊急應變計畫之專業人員有統一而明確之標準可遵循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9235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40" dirty="0" smtClean="0">
                          <a:latin typeface="+mn-lt"/>
                          <a:ea typeface="+mj-ea"/>
                        </a:rPr>
                        <a:t>2003</a:t>
                      </a:r>
                      <a:r>
                        <a:rPr lang="zh-TW" sz="1200" b="0" spc="-4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40" dirty="0">
                          <a:latin typeface="+mn-lt"/>
                          <a:ea typeface="+mj-ea"/>
                        </a:rPr>
                        <a:t>12</a:t>
                      </a:r>
                      <a:r>
                        <a:rPr lang="zh-TW" sz="1200" b="0" spc="-4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發布『</a:t>
                      </a:r>
                      <a:r>
                        <a:rPr lang="zh-TW" sz="1200" b="0" dirty="0" smtClean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水利建造物檢查及安全評估辦法</a:t>
                      </a: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』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作為水利建造物</a:t>
                      </a:r>
                      <a:r>
                        <a:rPr lang="en-US" sz="1200" b="0" dirty="0" smtClean="0">
                          <a:latin typeface="+mn-lt"/>
                          <a:ea typeface="+mj-ea"/>
                        </a:rPr>
                        <a:t>(</a:t>
                      </a: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含蓄水庫</a:t>
                      </a:r>
                      <a:r>
                        <a:rPr lang="en-US" sz="1200" b="0" dirty="0" smtClean="0">
                          <a:latin typeface="+mn-lt"/>
                          <a:ea typeface="+mj-ea"/>
                        </a:rPr>
                        <a:t>)</a:t>
                      </a: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定期或不定期安全評估工作之執行依據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取代『蓄水庫安全檢查與評估辦法』與「蓄水庫安全評估要點」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7469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2004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2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>
                          <a:latin typeface="+mn-lt"/>
                          <a:ea typeface="+mj-ea"/>
                        </a:rPr>
                        <a:t>完成</a:t>
                      </a:r>
                      <a:r>
                        <a:rPr lang="zh-TW" sz="1200" b="0" smtClean="0">
                          <a:latin typeface="+mn-lt"/>
                          <a:ea typeface="+mj-ea"/>
                        </a:rPr>
                        <a:t>「</a:t>
                      </a:r>
                      <a:r>
                        <a:rPr lang="zh-TW" sz="1200" b="0" smtClean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蓄水庫分級安全管理制度規劃</a:t>
                      </a:r>
                      <a:r>
                        <a:rPr lang="zh-TW" sz="1200" b="0" smtClean="0">
                          <a:latin typeface="+mn-lt"/>
                          <a:ea typeface="+mj-ea"/>
                        </a:rPr>
                        <a:t>」</a:t>
                      </a:r>
                      <a:r>
                        <a:rPr lang="zh-TW" sz="1200" b="0" dirty="0">
                          <a:latin typeface="+mn-lt"/>
                          <a:ea typeface="+mj-ea"/>
                        </a:rPr>
                        <a:t>研究</a:t>
                      </a: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建議</a:t>
                      </a:r>
                      <a:r>
                        <a:rPr lang="zh-TW" altLang="en-US" sz="1200" b="0" dirty="0" smtClean="0">
                          <a:latin typeface="+mn-lt"/>
                          <a:ea typeface="+mj-ea"/>
                        </a:rPr>
                        <a:t>台灣</a:t>
                      </a: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水庫建議分三級管理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4937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2004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9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發布『經濟部水利建造物檢查及安全評估小組設置要點』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成立水利建造物檢查及安全評估小組之依據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取代『經濟部蓄水庫安全評估小組設置要點』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4937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en-US" altLang="zh-TW" sz="1200" b="0" spc="-20" dirty="0" smtClean="0">
                          <a:latin typeface="+mn-lt"/>
                          <a:ea typeface="+mj-ea"/>
                        </a:rPr>
                        <a:t>2008</a:t>
                      </a:r>
                      <a:r>
                        <a:rPr lang="zh-TW" sz="1200" b="0" spc="-20" dirty="0" smtClean="0">
                          <a:latin typeface="+mn-lt"/>
                          <a:ea typeface="+mj-ea"/>
                        </a:rPr>
                        <a:t>年</a:t>
                      </a:r>
                      <a:r>
                        <a:rPr lang="en-US" sz="1200" b="0" spc="-20" dirty="0">
                          <a:latin typeface="+mn-lt"/>
                          <a:ea typeface="+mj-ea"/>
                        </a:rPr>
                        <a:t>6</a:t>
                      </a:r>
                      <a:r>
                        <a:rPr lang="zh-TW" sz="1200" b="0" spc="-20" dirty="0">
                          <a:latin typeface="+mn-lt"/>
                          <a:ea typeface="+mj-ea"/>
                        </a:rPr>
                        <a:t>月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smtClean="0">
                          <a:latin typeface="+mn-lt"/>
                          <a:ea typeface="+mj-ea"/>
                        </a:rPr>
                        <a:t>發布『</a:t>
                      </a:r>
                      <a:r>
                        <a:rPr lang="zh-TW" sz="1200" b="0" smtClean="0">
                          <a:solidFill>
                            <a:srgbClr val="0033CC"/>
                          </a:solidFill>
                          <a:latin typeface="+mn-lt"/>
                          <a:ea typeface="+mj-ea"/>
                        </a:rPr>
                        <a:t>水利建造物檢查及安全評估技術規範』蓄水與引水篇</a:t>
                      </a:r>
                      <a:endParaRPr lang="zh-TW" sz="1200" b="0" dirty="0">
                        <a:solidFill>
                          <a:srgbClr val="0033CC"/>
                        </a:solidFill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b="0" dirty="0" smtClean="0">
                          <a:latin typeface="+mn-lt"/>
                          <a:ea typeface="+mj-ea"/>
                        </a:rPr>
                        <a:t>公佈台灣地區蓄水建造物分級表，規範蓄水庫安全評估及檢查工作之執行方法及標準</a:t>
                      </a:r>
                      <a:endParaRPr lang="zh-TW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b="0" dirty="0">
                        <a:latin typeface="+mn-lt"/>
                        <a:ea typeface="+mj-ea"/>
                      </a:endParaRPr>
                    </a:p>
                  </a:txBody>
                  <a:tcPr marL="29524" marR="29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0052" name="直線接點 7"/>
          <p:cNvCxnSpPr>
            <a:cxnSpLocks noChangeShapeType="1"/>
          </p:cNvCxnSpPr>
          <p:nvPr/>
        </p:nvCxnSpPr>
        <p:spPr bwMode="auto">
          <a:xfrm>
            <a:off x="137465" y="5409220"/>
            <a:ext cx="9676075" cy="0"/>
          </a:xfrm>
          <a:prstGeom prst="line">
            <a:avLst/>
          </a:prstGeom>
          <a:noFill/>
          <a:ln w="28575" algn="ctr">
            <a:solidFill>
              <a:srgbClr val="0033CC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19</a:t>
            </a:fld>
            <a:endParaRPr lang="en-US" altLang="zh-TW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5" y="1538790"/>
            <a:ext cx="9543510" cy="501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27213" y="590550"/>
            <a:ext cx="6654800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水庫管理制度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</a:t>
            </a:r>
            <a:r>
              <a:rPr kumimoji="0" lang="zh-TW" altLang="en-US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與水庫安全相關法規</a:t>
            </a:r>
            <a:endParaRPr kumimoji="0" lang="en-US" altLang="zh-TW" sz="26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POP1體W5" pitchFamily="81" charset="-120"/>
              <a:ea typeface="華康POP1體W5" pitchFamily="81" charset="-120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912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1"/>
          <p:cNvSpPr>
            <a:spLocks noChangeArrowheads="1"/>
          </p:cNvSpPr>
          <p:nvPr/>
        </p:nvSpPr>
        <p:spPr bwMode="gray">
          <a:xfrm>
            <a:off x="1487615" y="2123855"/>
            <a:ext cx="6389688" cy="600075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hlink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grpSp>
        <p:nvGrpSpPr>
          <p:cNvPr id="28675" name="Group 12"/>
          <p:cNvGrpSpPr>
            <a:grpSpLocks/>
          </p:cNvGrpSpPr>
          <p:nvPr/>
        </p:nvGrpSpPr>
        <p:grpSpPr bwMode="auto">
          <a:xfrm>
            <a:off x="1143128" y="2112742"/>
            <a:ext cx="869950" cy="666750"/>
            <a:chOff x="720" y="960"/>
            <a:chExt cx="987" cy="795"/>
          </a:xfrm>
        </p:grpSpPr>
        <p:sp>
          <p:nvSpPr>
            <p:cNvPr id="28732" name="Oval 13"/>
            <p:cNvSpPr>
              <a:spLocks noChangeArrowheads="1"/>
            </p:cNvSpPr>
            <p:nvPr/>
          </p:nvSpPr>
          <p:spPr bwMode="gray">
            <a:xfrm rot="1758052">
              <a:off x="747" y="987"/>
              <a:ext cx="960" cy="768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7454" name="Oval 14"/>
            <p:cNvSpPr>
              <a:spLocks noChangeArrowheads="1"/>
            </p:cNvSpPr>
            <p:nvPr/>
          </p:nvSpPr>
          <p:spPr bwMode="gray">
            <a:xfrm rot="1758052">
              <a:off x="720" y="960"/>
              <a:ext cx="960" cy="76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8734" name="Oval 15"/>
            <p:cNvSpPr>
              <a:spLocks noChangeArrowheads="1"/>
            </p:cNvSpPr>
            <p:nvPr/>
          </p:nvSpPr>
          <p:spPr bwMode="gray">
            <a:xfrm>
              <a:off x="816" y="1008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8676" name="Text Box 17"/>
          <p:cNvSpPr txBox="1">
            <a:spLocks noChangeArrowheads="1"/>
          </p:cNvSpPr>
          <p:nvPr/>
        </p:nvSpPr>
        <p:spPr bwMode="gray">
          <a:xfrm>
            <a:off x="1346328" y="2123855"/>
            <a:ext cx="522287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en-US" altLang="zh-TW" sz="3200">
                <a:solidFill>
                  <a:schemeClr val="bg1"/>
                </a:solidFill>
                <a:ea typeface="華康中圓體" pitchFamily="49" charset="-120"/>
              </a:rPr>
              <a:t>2.</a:t>
            </a:r>
          </a:p>
        </p:txBody>
      </p:sp>
      <p:sp>
        <p:nvSpPr>
          <p:cNvPr id="28682" name="Text Box 16"/>
          <p:cNvSpPr txBox="1">
            <a:spLocks noChangeArrowheads="1"/>
          </p:cNvSpPr>
          <p:nvPr/>
        </p:nvSpPr>
        <p:spPr bwMode="gray">
          <a:xfrm>
            <a:off x="1997203" y="2179417"/>
            <a:ext cx="3954462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TW" altLang="en-US" sz="2400" smtClean="0">
                <a:latin typeface="+mj-ea"/>
                <a:ea typeface="+mj-ea"/>
              </a:rPr>
              <a:t>台灣水庫管理制度發展</a:t>
            </a:r>
            <a:endParaRPr kumimoji="0" lang="zh-TW" altLang="en-US" sz="24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8678" name="投影片編號版面配置區 6"/>
          <p:cNvSpPr>
            <a:spLocks noGrp="1"/>
          </p:cNvSpPr>
          <p:nvPr>
            <p:ph type="sldNum" sz="quarter" idx="13"/>
          </p:nvPr>
        </p:nvSpPr>
        <p:spPr>
          <a:xfrm>
            <a:off x="9048147" y="3175"/>
            <a:ext cx="855403" cy="365485"/>
          </a:xfrm>
          <a:noFill/>
        </p:spPr>
        <p:txBody>
          <a:bodyPr/>
          <a:lstStyle/>
          <a:p>
            <a:fld id="{C8C72C1A-8104-477A-AACF-44C40A235E62}" type="slidenum">
              <a:rPr lang="zh-TW" altLang="en-US" smtClean="0"/>
              <a:pPr/>
              <a:t>2</a:t>
            </a:fld>
            <a:endParaRPr lang="en-US" altLang="zh-TW" dirty="0" smtClean="0"/>
          </a:p>
        </p:txBody>
      </p:sp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68488" y="590550"/>
            <a:ext cx="6613525" cy="56356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smtClean="0">
                <a:latin typeface="Arial" charset="0"/>
              </a:rPr>
              <a:t>內  容</a:t>
            </a:r>
          </a:p>
        </p:txBody>
      </p:sp>
      <p:grpSp>
        <p:nvGrpSpPr>
          <p:cNvPr id="28680" name="群組 50"/>
          <p:cNvGrpSpPr>
            <a:grpSpLocks/>
          </p:cNvGrpSpPr>
          <p:nvPr/>
        </p:nvGrpSpPr>
        <p:grpSpPr bwMode="auto">
          <a:xfrm>
            <a:off x="1093915" y="1258667"/>
            <a:ext cx="6734175" cy="665163"/>
            <a:chOff x="1482725" y="1593707"/>
            <a:chExt cx="6734175" cy="665163"/>
          </a:xfrm>
        </p:grpSpPr>
        <p:sp>
          <p:nvSpPr>
            <p:cNvPr id="2" name="Text Box 9"/>
            <p:cNvSpPr txBox="1">
              <a:spLocks noChangeArrowheads="1"/>
            </p:cNvSpPr>
            <p:nvPr/>
          </p:nvSpPr>
          <p:spPr bwMode="gray">
            <a:xfrm>
              <a:off x="2336800" y="1684195"/>
              <a:ext cx="5464175" cy="4619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TW" altLang="en-US" sz="2400" dirty="0">
                  <a:latin typeface="+mj-ea"/>
                  <a:ea typeface="+mj-ea"/>
                </a:rPr>
                <a:t>前  言</a:t>
              </a:r>
              <a:endParaRPr kumimoji="0" lang="en-US" altLang="zh-TW" sz="2400" dirty="0">
                <a:latin typeface="+mj-ea"/>
                <a:ea typeface="+mj-ea"/>
              </a:endParaRPr>
            </a:p>
          </p:txBody>
        </p:sp>
        <p:grpSp>
          <p:nvGrpSpPr>
            <p:cNvPr id="28724" name="群組 49"/>
            <p:cNvGrpSpPr>
              <a:grpSpLocks/>
            </p:cNvGrpSpPr>
            <p:nvPr/>
          </p:nvGrpSpPr>
          <p:grpSpPr bwMode="auto">
            <a:xfrm>
              <a:off x="1482725" y="1593707"/>
              <a:ext cx="6734175" cy="665163"/>
              <a:chOff x="1482725" y="1628800"/>
              <a:chExt cx="6734175" cy="665163"/>
            </a:xfrm>
          </p:grpSpPr>
          <p:grpSp>
            <p:nvGrpSpPr>
              <p:cNvPr id="28725" name="群組 47"/>
              <p:cNvGrpSpPr>
                <a:grpSpLocks/>
              </p:cNvGrpSpPr>
              <p:nvPr/>
            </p:nvGrpSpPr>
            <p:grpSpPr bwMode="auto">
              <a:xfrm>
                <a:off x="1482725" y="1628800"/>
                <a:ext cx="6734175" cy="665163"/>
                <a:chOff x="1482725" y="1593850"/>
                <a:chExt cx="6734175" cy="665163"/>
              </a:xfrm>
            </p:grpSpPr>
            <p:sp>
              <p:nvSpPr>
                <p:cNvPr id="28727" name="AutoShape 4"/>
                <p:cNvSpPr>
                  <a:spLocks noChangeArrowheads="1"/>
                </p:cNvSpPr>
                <p:nvPr/>
              </p:nvSpPr>
              <p:spPr bwMode="gray">
                <a:xfrm>
                  <a:off x="1827213" y="1643063"/>
                  <a:ext cx="6389687" cy="598487"/>
                </a:xfrm>
                <a:prstGeom prst="roundRect">
                  <a:avLst>
                    <a:gd name="adj" fmla="val 50000"/>
                  </a:avLst>
                </a:prstGeom>
                <a:noFill/>
                <a:ln w="38100" algn="ctr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28728" name="Group 5"/>
                <p:cNvGrpSpPr>
                  <a:grpSpLocks/>
                </p:cNvGrpSpPr>
                <p:nvPr/>
              </p:nvGrpSpPr>
              <p:grpSpPr bwMode="auto">
                <a:xfrm>
                  <a:off x="1482725" y="1593850"/>
                  <a:ext cx="869950" cy="665163"/>
                  <a:chOff x="720" y="960"/>
                  <a:chExt cx="987" cy="795"/>
                </a:xfrm>
              </p:grpSpPr>
              <p:sp>
                <p:nvSpPr>
                  <p:cNvPr id="28729" name="Oval 6"/>
                  <p:cNvSpPr>
                    <a:spLocks noChangeArrowheads="1"/>
                  </p:cNvSpPr>
                  <p:nvPr/>
                </p:nvSpPr>
                <p:spPr bwMode="gray">
                  <a:xfrm rot="1758052">
                    <a:off x="747" y="987"/>
                    <a:ext cx="960" cy="768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17447" name="Oval 7"/>
                  <p:cNvSpPr>
                    <a:spLocks noChangeArrowheads="1"/>
                  </p:cNvSpPr>
                  <p:nvPr/>
                </p:nvSpPr>
                <p:spPr bwMode="gray">
                  <a:xfrm rot="1758052">
                    <a:off x="720" y="960"/>
                    <a:ext cx="960" cy="76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TW" altLang="en-US"/>
                  </a:p>
                </p:txBody>
              </p:sp>
              <p:sp>
                <p:nvSpPr>
                  <p:cNvPr id="28731" name="Oval 8"/>
                  <p:cNvSpPr>
                    <a:spLocks noChangeArrowheads="1"/>
                  </p:cNvSpPr>
                  <p:nvPr/>
                </p:nvSpPr>
                <p:spPr bwMode="gray">
                  <a:xfrm>
                    <a:off x="816" y="1008"/>
                    <a:ext cx="432" cy="43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50000"/>
                        </a:srgbClr>
                      </a:gs>
                      <a:gs pos="100000">
                        <a:srgbClr val="767676">
                          <a:alpha val="0"/>
                        </a:srgb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</p:grpSp>
          </p:grpSp>
          <p:sp>
            <p:nvSpPr>
              <p:cNvPr id="28726" name="Text Box 10"/>
              <p:cNvSpPr txBox="1">
                <a:spLocks noChangeArrowheads="1"/>
              </p:cNvSpPr>
              <p:nvPr/>
            </p:nvSpPr>
            <p:spPr bwMode="gray">
              <a:xfrm>
                <a:off x="1685925" y="1643063"/>
                <a:ext cx="522288" cy="57943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kumimoji="0" lang="en-US" altLang="zh-TW" sz="3200">
                    <a:solidFill>
                      <a:schemeClr val="bg1"/>
                    </a:solidFill>
                    <a:ea typeface="華康中圓體" pitchFamily="49" charset="-120"/>
                  </a:rPr>
                  <a:t>1.</a:t>
                </a:r>
              </a:p>
            </p:txBody>
          </p:sp>
        </p:grpSp>
      </p:grpSp>
      <p:grpSp>
        <p:nvGrpSpPr>
          <p:cNvPr id="28681" name="群組 54"/>
          <p:cNvGrpSpPr>
            <a:grpSpLocks/>
          </p:cNvGrpSpPr>
          <p:nvPr/>
        </p:nvGrpSpPr>
        <p:grpSpPr bwMode="auto">
          <a:xfrm>
            <a:off x="1093915" y="3643092"/>
            <a:ext cx="6748463" cy="665163"/>
            <a:chOff x="1482725" y="4052888"/>
            <a:chExt cx="6748463" cy="665162"/>
          </a:xfrm>
        </p:grpSpPr>
        <p:sp>
          <p:nvSpPr>
            <p:cNvPr id="28716" name="AutoShape 25"/>
            <p:cNvSpPr>
              <a:spLocks noChangeArrowheads="1"/>
            </p:cNvSpPr>
            <p:nvPr/>
          </p:nvSpPr>
          <p:spPr bwMode="gray">
            <a:xfrm>
              <a:off x="1827213" y="4102100"/>
              <a:ext cx="6403975" cy="598488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chemeClr val="folHlink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TW" altLang="en-US"/>
            </a:p>
          </p:txBody>
        </p:sp>
        <p:grpSp>
          <p:nvGrpSpPr>
            <p:cNvPr id="28717" name="Group 26"/>
            <p:cNvGrpSpPr>
              <a:grpSpLocks/>
            </p:cNvGrpSpPr>
            <p:nvPr/>
          </p:nvGrpSpPr>
          <p:grpSpPr bwMode="auto">
            <a:xfrm>
              <a:off x="1482725" y="4052888"/>
              <a:ext cx="869950" cy="665162"/>
              <a:chOff x="720" y="960"/>
              <a:chExt cx="987" cy="795"/>
            </a:xfrm>
          </p:grpSpPr>
          <p:sp>
            <p:nvSpPr>
              <p:cNvPr id="28720" name="Oval 27"/>
              <p:cNvSpPr>
                <a:spLocks noChangeArrowheads="1"/>
              </p:cNvSpPr>
              <p:nvPr/>
            </p:nvSpPr>
            <p:spPr bwMode="gray">
              <a:xfrm rot="1758052">
                <a:off x="747" y="987"/>
                <a:ext cx="960" cy="76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468" name="Oval 28"/>
              <p:cNvSpPr>
                <a:spLocks noChangeArrowheads="1"/>
              </p:cNvSpPr>
              <p:nvPr/>
            </p:nvSpPr>
            <p:spPr bwMode="gray">
              <a:xfrm rot="1758052">
                <a:off x="720" y="960"/>
                <a:ext cx="960" cy="768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8722" name="Oval 29"/>
              <p:cNvSpPr>
                <a:spLocks noChangeArrowheads="1"/>
              </p:cNvSpPr>
              <p:nvPr/>
            </p:nvSpPr>
            <p:spPr bwMode="gray">
              <a:xfrm>
                <a:off x="816" y="1008"/>
                <a:ext cx="432" cy="43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" name="Text Box 30"/>
            <p:cNvSpPr txBox="1">
              <a:spLocks noChangeArrowheads="1"/>
            </p:cNvSpPr>
            <p:nvPr/>
          </p:nvSpPr>
          <p:spPr bwMode="gray">
            <a:xfrm>
              <a:off x="2336800" y="4159253"/>
              <a:ext cx="583565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TW" altLang="en-US" sz="2400" dirty="0">
                  <a:latin typeface="+mj-ea"/>
                  <a:ea typeface="+mj-ea"/>
                </a:rPr>
                <a:t>水庫安全維護工作</a:t>
              </a:r>
              <a:endParaRPr lang="en-US" altLang="zh-TW" sz="2400" dirty="0" smtClean="0">
                <a:latin typeface="+mj-ea"/>
                <a:ea typeface="+mj-ea"/>
              </a:endParaRPr>
            </a:p>
          </p:txBody>
        </p:sp>
        <p:sp>
          <p:nvSpPr>
            <p:cNvPr id="28719" name="Text Box 31"/>
            <p:cNvSpPr txBox="1">
              <a:spLocks noChangeArrowheads="1"/>
            </p:cNvSpPr>
            <p:nvPr/>
          </p:nvSpPr>
          <p:spPr bwMode="gray">
            <a:xfrm>
              <a:off x="1685925" y="4102100"/>
              <a:ext cx="522288" cy="5794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0" lang="en-US" altLang="zh-TW" sz="3200">
                  <a:solidFill>
                    <a:schemeClr val="bg1"/>
                  </a:solidFill>
                  <a:ea typeface="華康中圓體" pitchFamily="49" charset="-120"/>
                </a:rPr>
                <a:t>4.</a:t>
              </a:r>
            </a:p>
          </p:txBody>
        </p:sp>
      </p:grpSp>
      <p:grpSp>
        <p:nvGrpSpPr>
          <p:cNvPr id="4" name="群組 56"/>
          <p:cNvGrpSpPr>
            <a:grpSpLocks/>
          </p:cNvGrpSpPr>
          <p:nvPr/>
        </p:nvGrpSpPr>
        <p:grpSpPr bwMode="auto">
          <a:xfrm>
            <a:off x="1093915" y="4498755"/>
            <a:ext cx="6729413" cy="665162"/>
            <a:chOff x="1482725" y="4924077"/>
            <a:chExt cx="6729413" cy="665163"/>
          </a:xfrm>
        </p:grpSpPr>
        <p:grpSp>
          <p:nvGrpSpPr>
            <p:cNvPr id="28708" name="群組 55"/>
            <p:cNvGrpSpPr>
              <a:grpSpLocks/>
            </p:cNvGrpSpPr>
            <p:nvPr/>
          </p:nvGrpSpPr>
          <p:grpSpPr bwMode="auto">
            <a:xfrm>
              <a:off x="1482725" y="4924077"/>
              <a:ext cx="6729413" cy="665163"/>
              <a:chOff x="1482725" y="4921250"/>
              <a:chExt cx="6729413" cy="665163"/>
            </a:xfrm>
          </p:grpSpPr>
          <p:sp>
            <p:nvSpPr>
              <p:cNvPr id="28710" name="AutoShape 32"/>
              <p:cNvSpPr>
                <a:spLocks noChangeArrowheads="1"/>
              </p:cNvSpPr>
              <p:nvPr/>
            </p:nvSpPr>
            <p:spPr bwMode="gray">
              <a:xfrm>
                <a:off x="1779588" y="4929188"/>
                <a:ext cx="6432550" cy="598487"/>
              </a:xfrm>
              <a:prstGeom prst="roundRect">
                <a:avLst>
                  <a:gd name="adj" fmla="val 50000"/>
                </a:avLst>
              </a:prstGeom>
              <a:noFill/>
              <a:ln w="38100" algn="ctr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TW" altLang="en-US"/>
              </a:p>
            </p:txBody>
          </p:sp>
          <p:grpSp>
            <p:nvGrpSpPr>
              <p:cNvPr id="28711" name="Group 33"/>
              <p:cNvGrpSpPr>
                <a:grpSpLocks/>
              </p:cNvGrpSpPr>
              <p:nvPr/>
            </p:nvGrpSpPr>
            <p:grpSpPr bwMode="auto">
              <a:xfrm>
                <a:off x="1482725" y="4921250"/>
                <a:ext cx="869950" cy="665163"/>
                <a:chOff x="720" y="960"/>
                <a:chExt cx="987" cy="795"/>
              </a:xfrm>
            </p:grpSpPr>
            <p:sp>
              <p:nvSpPr>
                <p:cNvPr id="28713" name="Oval 34"/>
                <p:cNvSpPr>
                  <a:spLocks noChangeArrowheads="1"/>
                </p:cNvSpPr>
                <p:nvPr/>
              </p:nvSpPr>
              <p:spPr bwMode="gray">
                <a:xfrm rot="1758052">
                  <a:off x="747" y="987"/>
                  <a:ext cx="960" cy="768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7475" name="Oval 35"/>
                <p:cNvSpPr>
                  <a:spLocks noChangeArrowheads="1"/>
                </p:cNvSpPr>
                <p:nvPr/>
              </p:nvSpPr>
              <p:spPr bwMode="gray">
                <a:xfrm rot="1758052">
                  <a:off x="720" y="960"/>
                  <a:ext cx="960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28715" name="Oval 36"/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5" name="Text Box 37"/>
              <p:cNvSpPr txBox="1">
                <a:spLocks noChangeArrowheads="1"/>
              </p:cNvSpPr>
              <p:nvPr/>
            </p:nvSpPr>
            <p:spPr bwMode="gray">
              <a:xfrm>
                <a:off x="2336800" y="4994273"/>
                <a:ext cx="5761038" cy="4616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TW" altLang="en-US" sz="2400" dirty="0" smtClean="0">
                    <a:solidFill>
                      <a:srgbClr val="000000"/>
                    </a:solidFill>
                    <a:latin typeface="華康中圓體"/>
                    <a:ea typeface="華康中圓體"/>
                  </a:rPr>
                  <a:t>潰壩</a:t>
                </a:r>
                <a:r>
                  <a:rPr lang="en-US" altLang="zh-TW" sz="2400" dirty="0" smtClean="0">
                    <a:solidFill>
                      <a:srgbClr val="000000"/>
                    </a:solidFill>
                    <a:latin typeface="華康中圓體"/>
                    <a:ea typeface="華康中圓體"/>
                  </a:rPr>
                  <a:t>(</a:t>
                </a:r>
                <a:r>
                  <a:rPr lang="zh-TW" altLang="en-US" sz="2400" dirty="0" smtClean="0">
                    <a:solidFill>
                      <a:srgbClr val="000000"/>
                    </a:solidFill>
                    <a:latin typeface="華康中圓體"/>
                    <a:ea typeface="華康中圓體"/>
                  </a:rPr>
                  <a:t>決</a:t>
                </a:r>
                <a:r>
                  <a:rPr lang="en-US" altLang="zh-TW" sz="2400" dirty="0" smtClean="0">
                    <a:solidFill>
                      <a:srgbClr val="000000"/>
                    </a:solidFill>
                    <a:latin typeface="華康中圓體"/>
                    <a:ea typeface="華康中圓體"/>
                  </a:rPr>
                  <a:t>)</a:t>
                </a:r>
                <a:r>
                  <a:rPr lang="zh-TW" altLang="en-US" sz="2400" dirty="0" smtClean="0">
                    <a:solidFill>
                      <a:srgbClr val="000000"/>
                    </a:solidFill>
                    <a:latin typeface="華康中圓體"/>
                    <a:ea typeface="華康中圓體"/>
                  </a:rPr>
                  <a:t>演算及潰壩緊急應變計畫</a:t>
                </a:r>
                <a:endParaRPr kumimoji="0" lang="en-US" altLang="zh-TW" sz="2400" dirty="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8709" name="Text Box 38"/>
            <p:cNvSpPr txBox="1">
              <a:spLocks noChangeArrowheads="1"/>
            </p:cNvSpPr>
            <p:nvPr/>
          </p:nvSpPr>
          <p:spPr bwMode="gray">
            <a:xfrm>
              <a:off x="1685925" y="4970463"/>
              <a:ext cx="522288" cy="5794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0" lang="en-US" altLang="zh-TW" sz="3200">
                  <a:solidFill>
                    <a:schemeClr val="bg1"/>
                  </a:solidFill>
                  <a:ea typeface="華康中圓體" pitchFamily="49" charset="-120"/>
                </a:rPr>
                <a:t>5.</a:t>
              </a:r>
            </a:p>
          </p:txBody>
        </p:sp>
      </p:grpSp>
      <p:grpSp>
        <p:nvGrpSpPr>
          <p:cNvPr id="28683" name="群組 57"/>
          <p:cNvGrpSpPr>
            <a:grpSpLocks/>
          </p:cNvGrpSpPr>
          <p:nvPr/>
        </p:nvGrpSpPr>
        <p:grpSpPr bwMode="auto">
          <a:xfrm>
            <a:off x="1068515" y="5263930"/>
            <a:ext cx="6762750" cy="666750"/>
            <a:chOff x="1457325" y="5773738"/>
            <a:chExt cx="6762750" cy="666750"/>
          </a:xfrm>
        </p:grpSpPr>
        <p:sp>
          <p:nvSpPr>
            <p:cNvPr id="28701" name="AutoShape 39"/>
            <p:cNvSpPr>
              <a:spLocks noChangeArrowheads="1"/>
            </p:cNvSpPr>
            <p:nvPr/>
          </p:nvSpPr>
          <p:spPr bwMode="gray">
            <a:xfrm>
              <a:off x="1801813" y="5822950"/>
              <a:ext cx="6418262" cy="600075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chemeClr val="hlink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TW" altLang="en-US"/>
            </a:p>
          </p:txBody>
        </p:sp>
        <p:grpSp>
          <p:nvGrpSpPr>
            <p:cNvPr id="28702" name="Group 40"/>
            <p:cNvGrpSpPr>
              <a:grpSpLocks/>
            </p:cNvGrpSpPr>
            <p:nvPr/>
          </p:nvGrpSpPr>
          <p:grpSpPr bwMode="auto">
            <a:xfrm>
              <a:off x="1457325" y="5773738"/>
              <a:ext cx="869950" cy="666750"/>
              <a:chOff x="720" y="960"/>
              <a:chExt cx="987" cy="795"/>
            </a:xfrm>
          </p:grpSpPr>
          <p:sp>
            <p:nvSpPr>
              <p:cNvPr id="28705" name="Oval 41"/>
              <p:cNvSpPr>
                <a:spLocks noChangeArrowheads="1"/>
              </p:cNvSpPr>
              <p:nvPr/>
            </p:nvSpPr>
            <p:spPr bwMode="gray">
              <a:xfrm rot="1758052">
                <a:off x="747" y="987"/>
                <a:ext cx="960" cy="76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482" name="Oval 42"/>
              <p:cNvSpPr>
                <a:spLocks noChangeArrowheads="1"/>
              </p:cNvSpPr>
              <p:nvPr/>
            </p:nvSpPr>
            <p:spPr bwMode="gray">
              <a:xfrm rot="1758052">
                <a:off x="720" y="960"/>
                <a:ext cx="960" cy="76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8707" name="Oval 43"/>
              <p:cNvSpPr>
                <a:spLocks noChangeArrowheads="1"/>
              </p:cNvSpPr>
              <p:nvPr/>
            </p:nvSpPr>
            <p:spPr bwMode="gray">
              <a:xfrm>
                <a:off x="816" y="1008"/>
                <a:ext cx="432" cy="43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6" name="Text Box 44"/>
            <p:cNvSpPr txBox="1">
              <a:spLocks noChangeArrowheads="1"/>
            </p:cNvSpPr>
            <p:nvPr/>
          </p:nvSpPr>
          <p:spPr bwMode="gray">
            <a:xfrm>
              <a:off x="2309813" y="5854700"/>
              <a:ext cx="5522912" cy="461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zh-TW" altLang="en-US" sz="2400" dirty="0" smtClean="0">
                  <a:latin typeface="+mj-ea"/>
                  <a:ea typeface="+mj-ea"/>
                </a:rPr>
                <a:t>中國水庫</a:t>
              </a:r>
              <a:r>
                <a:rPr lang="zh-TW" altLang="en-US" sz="2400" dirty="0" smtClean="0">
                  <a:latin typeface="+mj-ea"/>
                  <a:ea typeface="+mj-ea"/>
                </a:rPr>
                <a:t>安全管理</a:t>
              </a:r>
            </a:p>
          </p:txBody>
        </p:sp>
        <p:sp>
          <p:nvSpPr>
            <p:cNvPr id="28704" name="Text Box 45"/>
            <p:cNvSpPr txBox="1">
              <a:spLocks noChangeArrowheads="1"/>
            </p:cNvSpPr>
            <p:nvPr/>
          </p:nvSpPr>
          <p:spPr bwMode="gray">
            <a:xfrm>
              <a:off x="1660525" y="5822950"/>
              <a:ext cx="522288" cy="5794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0" lang="en-US" altLang="zh-TW" sz="3200">
                  <a:solidFill>
                    <a:schemeClr val="bg1"/>
                  </a:solidFill>
                  <a:ea typeface="華康中圓體" pitchFamily="49" charset="-120"/>
                </a:rPr>
                <a:t>6.</a:t>
              </a:r>
            </a:p>
          </p:txBody>
        </p:sp>
      </p:grpSp>
      <p:grpSp>
        <p:nvGrpSpPr>
          <p:cNvPr id="28684" name="群組 53"/>
          <p:cNvGrpSpPr>
            <a:grpSpLocks/>
          </p:cNvGrpSpPr>
          <p:nvPr/>
        </p:nvGrpSpPr>
        <p:grpSpPr bwMode="auto">
          <a:xfrm>
            <a:off x="1093915" y="2833467"/>
            <a:ext cx="8423275" cy="666750"/>
            <a:chOff x="1482725" y="3232150"/>
            <a:chExt cx="8423275" cy="666750"/>
          </a:xfrm>
        </p:grpSpPr>
        <p:sp>
          <p:nvSpPr>
            <p:cNvPr id="28694" name="AutoShape 18"/>
            <p:cNvSpPr>
              <a:spLocks noChangeArrowheads="1"/>
            </p:cNvSpPr>
            <p:nvPr/>
          </p:nvSpPr>
          <p:spPr bwMode="gray">
            <a:xfrm>
              <a:off x="1802650" y="3293985"/>
              <a:ext cx="7875875" cy="600075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TW" altLang="en-US"/>
            </a:p>
          </p:txBody>
        </p:sp>
        <p:grpSp>
          <p:nvGrpSpPr>
            <p:cNvPr id="28695" name="Group 19"/>
            <p:cNvGrpSpPr>
              <a:grpSpLocks/>
            </p:cNvGrpSpPr>
            <p:nvPr/>
          </p:nvGrpSpPr>
          <p:grpSpPr bwMode="auto">
            <a:xfrm>
              <a:off x="1482725" y="3232150"/>
              <a:ext cx="869950" cy="666750"/>
              <a:chOff x="720" y="960"/>
              <a:chExt cx="987" cy="795"/>
            </a:xfrm>
          </p:grpSpPr>
          <p:sp>
            <p:nvSpPr>
              <p:cNvPr id="28698" name="Oval 20"/>
              <p:cNvSpPr>
                <a:spLocks noChangeArrowheads="1"/>
              </p:cNvSpPr>
              <p:nvPr/>
            </p:nvSpPr>
            <p:spPr bwMode="gray">
              <a:xfrm rot="1758052">
                <a:off x="747" y="987"/>
                <a:ext cx="960" cy="76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461" name="Oval 21"/>
              <p:cNvSpPr>
                <a:spLocks noChangeArrowheads="1"/>
              </p:cNvSpPr>
              <p:nvPr/>
            </p:nvSpPr>
            <p:spPr bwMode="gray">
              <a:xfrm rot="1758052">
                <a:off x="720" y="960"/>
                <a:ext cx="960" cy="76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8700" name="Oval 22"/>
              <p:cNvSpPr>
                <a:spLocks noChangeArrowheads="1"/>
              </p:cNvSpPr>
              <p:nvPr/>
            </p:nvSpPr>
            <p:spPr bwMode="gray">
              <a:xfrm>
                <a:off x="816" y="1008"/>
                <a:ext cx="432" cy="43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8696" name="Text Box 24"/>
            <p:cNvSpPr txBox="1">
              <a:spLocks noChangeArrowheads="1"/>
            </p:cNvSpPr>
            <p:nvPr/>
          </p:nvSpPr>
          <p:spPr bwMode="gray">
            <a:xfrm>
              <a:off x="1685925" y="3281363"/>
              <a:ext cx="522288" cy="5794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0" lang="en-US" altLang="zh-TW" sz="3200">
                  <a:solidFill>
                    <a:schemeClr val="bg1"/>
                  </a:solidFill>
                  <a:ea typeface="華康中圓體" pitchFamily="49" charset="-120"/>
                </a:rPr>
                <a:t>3.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2387600" y="3294063"/>
              <a:ext cx="7518400" cy="4619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400" dirty="0" smtClean="0">
                  <a:latin typeface="+mj-ea"/>
                  <a:ea typeface="+mj-ea"/>
                </a:rPr>
                <a:t>水利建造物檢查及安全評估技術規範</a:t>
              </a:r>
              <a:r>
                <a:rPr lang="en-US" altLang="zh-TW" sz="2400" dirty="0" smtClean="0">
                  <a:latin typeface="+mj-ea"/>
                  <a:ea typeface="+mj-ea"/>
                </a:rPr>
                <a:t>(</a:t>
              </a:r>
              <a:r>
                <a:rPr lang="zh-TW" altLang="en-US" sz="2400" dirty="0">
                  <a:latin typeface="+mj-ea"/>
                  <a:ea typeface="+mj-ea"/>
                </a:rPr>
                <a:t>蓄水、引水篇</a:t>
              </a:r>
              <a:r>
                <a:rPr lang="en-US" altLang="zh-TW" sz="2400" dirty="0">
                  <a:latin typeface="+mj-ea"/>
                  <a:ea typeface="+mj-ea"/>
                </a:rPr>
                <a:t>)</a:t>
              </a:r>
              <a:endParaRPr lang="zh-TW" altLang="en-US" sz="2400" dirty="0">
                <a:latin typeface="+mj-ea"/>
                <a:ea typeface="+mj-ea"/>
              </a:endParaRPr>
            </a:p>
          </p:txBody>
        </p:sp>
      </p:grpSp>
      <p:grpSp>
        <p:nvGrpSpPr>
          <p:cNvPr id="28685" name="群組 58"/>
          <p:cNvGrpSpPr>
            <a:grpSpLocks/>
          </p:cNvGrpSpPr>
          <p:nvPr/>
        </p:nvGrpSpPr>
        <p:grpSpPr bwMode="auto">
          <a:xfrm>
            <a:off x="1054228" y="6073555"/>
            <a:ext cx="6762750" cy="666750"/>
            <a:chOff x="1457325" y="5773738"/>
            <a:chExt cx="6762750" cy="666750"/>
          </a:xfrm>
        </p:grpSpPr>
        <p:sp>
          <p:nvSpPr>
            <p:cNvPr id="28687" name="AutoShape 39"/>
            <p:cNvSpPr>
              <a:spLocks noChangeArrowheads="1"/>
            </p:cNvSpPr>
            <p:nvPr/>
          </p:nvSpPr>
          <p:spPr bwMode="gray">
            <a:xfrm>
              <a:off x="1801813" y="5822950"/>
              <a:ext cx="6418262" cy="600075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chemeClr val="hlink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TW" altLang="en-US"/>
            </a:p>
          </p:txBody>
        </p:sp>
        <p:grpSp>
          <p:nvGrpSpPr>
            <p:cNvPr id="28688" name="Group 40"/>
            <p:cNvGrpSpPr>
              <a:grpSpLocks/>
            </p:cNvGrpSpPr>
            <p:nvPr/>
          </p:nvGrpSpPr>
          <p:grpSpPr bwMode="auto">
            <a:xfrm>
              <a:off x="1457325" y="5773738"/>
              <a:ext cx="869950" cy="666750"/>
              <a:chOff x="720" y="960"/>
              <a:chExt cx="987" cy="795"/>
            </a:xfrm>
          </p:grpSpPr>
          <p:sp>
            <p:nvSpPr>
              <p:cNvPr id="28691" name="Oval 41"/>
              <p:cNvSpPr>
                <a:spLocks noChangeArrowheads="1"/>
              </p:cNvSpPr>
              <p:nvPr/>
            </p:nvSpPr>
            <p:spPr bwMode="gray">
              <a:xfrm rot="1758052">
                <a:off x="747" y="987"/>
                <a:ext cx="960" cy="76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5" name="Oval 42"/>
              <p:cNvSpPr>
                <a:spLocks noChangeArrowheads="1"/>
              </p:cNvSpPr>
              <p:nvPr/>
            </p:nvSpPr>
            <p:spPr bwMode="gray">
              <a:xfrm rot="1758052">
                <a:off x="720" y="960"/>
                <a:ext cx="960" cy="76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8693" name="Oval 43"/>
              <p:cNvSpPr>
                <a:spLocks noChangeArrowheads="1"/>
              </p:cNvSpPr>
              <p:nvPr/>
            </p:nvSpPr>
            <p:spPr bwMode="gray">
              <a:xfrm>
                <a:off x="816" y="1008"/>
                <a:ext cx="432" cy="43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62" name="Text Box 44"/>
            <p:cNvSpPr txBox="1">
              <a:spLocks noChangeArrowheads="1"/>
            </p:cNvSpPr>
            <p:nvPr/>
          </p:nvSpPr>
          <p:spPr bwMode="gray">
            <a:xfrm>
              <a:off x="2309812" y="5854700"/>
              <a:ext cx="5522913" cy="461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endParaRPr kumimoji="0" lang="zh-TW" altLang="en-US" sz="2400" dirty="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8690" name="Text Box 45"/>
            <p:cNvSpPr txBox="1">
              <a:spLocks noChangeArrowheads="1"/>
            </p:cNvSpPr>
            <p:nvPr/>
          </p:nvSpPr>
          <p:spPr bwMode="gray">
            <a:xfrm>
              <a:off x="1660525" y="5822950"/>
              <a:ext cx="522288" cy="5794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0" lang="en-US" altLang="zh-TW" sz="3200">
                  <a:solidFill>
                    <a:schemeClr val="bg1"/>
                  </a:solidFill>
                  <a:ea typeface="華康中圓體" pitchFamily="49" charset="-120"/>
                </a:rPr>
                <a:t>7.</a:t>
              </a:r>
            </a:p>
          </p:txBody>
        </p:sp>
      </p:grpSp>
      <p:sp>
        <p:nvSpPr>
          <p:cNvPr id="75" name="矩形 74"/>
          <p:cNvSpPr/>
          <p:nvPr/>
        </p:nvSpPr>
        <p:spPr>
          <a:xfrm>
            <a:off x="1919415" y="6164042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dirty="0">
                <a:latin typeface="+mj-ea"/>
                <a:ea typeface="+mj-ea"/>
              </a:rPr>
              <a:t>國內法規未來修訂及發展</a:t>
            </a:r>
            <a:endParaRPr lang="zh-TW" altLang="en-US" sz="24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advTm="664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7476" y="1294998"/>
            <a:ext cx="9226024" cy="52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1" algn="just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0000"/>
              <a:buBlip>
                <a:blip r:embed="rId2"/>
              </a:buBlip>
            </a:pPr>
            <a:r>
              <a:rPr lang="zh-TW" altLang="zh-TW" sz="2300" b="1" dirty="0" smtClean="0">
                <a:latin typeface="+mn-ea"/>
                <a:ea typeface="+mn-ea"/>
                <a:cs typeface="Arial" pitchFamily="34" charset="0"/>
              </a:rPr>
              <a:t>水利法</a:t>
            </a:r>
            <a:r>
              <a:rPr lang="en-US" altLang="zh-TW" sz="2300" b="1" dirty="0" smtClean="0">
                <a:latin typeface="+mn-ea"/>
                <a:ea typeface="+mn-ea"/>
                <a:cs typeface="Arial" pitchFamily="34" charset="0"/>
              </a:rPr>
              <a:t>(</a:t>
            </a:r>
            <a:r>
              <a:rPr lang="zh-TW" altLang="zh-TW" sz="2300" b="1" dirty="0" smtClean="0">
                <a:latin typeface="+mn-ea"/>
                <a:ea typeface="+mn-ea"/>
                <a:cs typeface="Arial" pitchFamily="34" charset="0"/>
              </a:rPr>
              <a:t>民國</a:t>
            </a:r>
            <a:r>
              <a:rPr lang="en-US" altLang="zh-TW" sz="2300" b="1" dirty="0" smtClean="0">
                <a:latin typeface="+mn-ea"/>
                <a:ea typeface="+mn-ea"/>
                <a:cs typeface="Arial" pitchFamily="34" charset="0"/>
              </a:rPr>
              <a:t>103</a:t>
            </a:r>
            <a:r>
              <a:rPr lang="zh-TW" altLang="zh-TW" sz="2300" b="1" dirty="0" smtClean="0">
                <a:latin typeface="+mn-ea"/>
                <a:ea typeface="+mn-ea"/>
                <a:cs typeface="Arial" pitchFamily="34" charset="0"/>
              </a:rPr>
              <a:t>年</a:t>
            </a:r>
            <a:r>
              <a:rPr lang="en-US" altLang="zh-TW" sz="2300" b="1" dirty="0" smtClean="0">
                <a:latin typeface="+mn-ea"/>
                <a:ea typeface="+mn-ea"/>
                <a:cs typeface="Arial" pitchFamily="34" charset="0"/>
              </a:rPr>
              <a:t>01</a:t>
            </a:r>
            <a:r>
              <a:rPr lang="zh-TW" altLang="zh-TW" sz="2300" b="1" dirty="0" smtClean="0">
                <a:latin typeface="+mn-ea"/>
                <a:ea typeface="+mn-ea"/>
                <a:cs typeface="Arial" pitchFamily="34" charset="0"/>
              </a:rPr>
              <a:t>月</a:t>
            </a:r>
            <a:r>
              <a:rPr lang="en-US" altLang="zh-TW" sz="2300" b="1" dirty="0" smtClean="0">
                <a:latin typeface="+mn-ea"/>
                <a:ea typeface="+mn-ea"/>
                <a:cs typeface="Arial" pitchFamily="34" charset="0"/>
              </a:rPr>
              <a:t>29</a:t>
            </a:r>
            <a:r>
              <a:rPr lang="zh-TW" altLang="zh-TW" sz="2300" b="1" dirty="0" smtClean="0">
                <a:latin typeface="+mn-ea"/>
                <a:ea typeface="+mn-ea"/>
                <a:cs typeface="Arial" pitchFamily="34" charset="0"/>
              </a:rPr>
              <a:t>日</a:t>
            </a:r>
            <a:r>
              <a:rPr lang="en-US" altLang="zh-TW" sz="2300" b="1" dirty="0" smtClean="0">
                <a:latin typeface="+mn-ea"/>
                <a:ea typeface="+mn-ea"/>
                <a:cs typeface="Arial" pitchFamily="34" charset="0"/>
              </a:rPr>
              <a:t>)</a:t>
            </a:r>
          </a:p>
          <a:p>
            <a:pPr marL="720000" lvl="2" indent="-360000" algn="just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</a:pP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第</a:t>
            </a: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49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條</a:t>
            </a:r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：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興辦水利事業人經辦之防水、引水、蓄水、洩水之水利建造物及其附屬建造物，</a:t>
            </a:r>
            <a:r>
              <a:rPr lang="zh-TW" altLang="zh-TW" sz="2000" b="1" u="sng" dirty="0" smtClean="0">
                <a:solidFill>
                  <a:srgbClr val="006600"/>
                </a:solidFill>
                <a:latin typeface="+mn-ea"/>
                <a:ea typeface="+mn-ea"/>
              </a:rPr>
              <a:t>應維護管理、歲修養護、定期整理或改造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，並</a:t>
            </a:r>
            <a:r>
              <a:rPr lang="zh-TW" altLang="zh-TW" sz="2000" b="1" u="sng" dirty="0" smtClean="0">
                <a:solidFill>
                  <a:srgbClr val="006600"/>
                </a:solidFill>
                <a:latin typeface="+mn-ea"/>
                <a:ea typeface="+mn-ea"/>
              </a:rPr>
              <a:t>應定期及不定期辦理檢查及安全評估</a:t>
            </a:r>
            <a:endParaRPr lang="en-US" altLang="zh-TW" sz="2000" b="1" dirty="0" smtClean="0">
              <a:solidFill>
                <a:schemeClr val="accent6">
                  <a:lumMod val="75000"/>
                </a:schemeClr>
              </a:solidFill>
              <a:latin typeface="+mn-ea"/>
              <a:ea typeface="+mn-ea"/>
            </a:endParaRPr>
          </a:p>
          <a:p>
            <a:pPr marL="720000" lvl="2" indent="-360000" algn="just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</a:pP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第</a:t>
            </a: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92-4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條</a:t>
            </a:r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：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違反第</a:t>
            </a: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49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條第一項規定，</a:t>
            </a:r>
            <a:r>
              <a:rPr lang="zh-TW" altLang="zh-TW" sz="2000" b="1" u="sng" dirty="0" smtClean="0">
                <a:solidFill>
                  <a:srgbClr val="006600"/>
                </a:solidFill>
                <a:latin typeface="+mn-ea"/>
                <a:ea typeface="+mn-ea"/>
              </a:rPr>
              <a:t>不辦理檢查及安全評估者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，處新臺幣三十萬元以上一百五十萬元以下罰鍰</a:t>
            </a:r>
            <a:endParaRPr lang="en-US" altLang="zh-TW" sz="2000" b="1" dirty="0" smtClean="0">
              <a:solidFill>
                <a:schemeClr val="accent6">
                  <a:lumMod val="75000"/>
                </a:schemeClr>
              </a:solidFill>
              <a:latin typeface="+mn-ea"/>
              <a:ea typeface="+mn-ea"/>
            </a:endParaRPr>
          </a:p>
          <a:p>
            <a:pPr marL="1647825" lvl="2" indent="-838200" algn="just">
              <a:spcBef>
                <a:spcPts val="0"/>
              </a:spcBef>
              <a:spcAft>
                <a:spcPts val="0"/>
              </a:spcAft>
            </a:pPr>
            <a:endParaRPr lang="en-US" altLang="zh-TW" sz="1200" b="1" dirty="0" smtClean="0">
              <a:solidFill>
                <a:schemeClr val="accent6">
                  <a:lumMod val="75000"/>
                </a:schemeClr>
              </a:solidFill>
              <a:latin typeface="+mn-ea"/>
              <a:ea typeface="+mn-ea"/>
            </a:endParaRPr>
          </a:p>
          <a:p>
            <a:pPr marL="0" lvl="1" algn="just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0000"/>
              <a:buBlip>
                <a:blip r:embed="rId2"/>
              </a:buBlip>
            </a:pPr>
            <a:r>
              <a:rPr lang="zh-TW" altLang="zh-TW" sz="2300" dirty="0" smtClean="0">
                <a:latin typeface="+mn-ea"/>
                <a:ea typeface="+mn-ea"/>
                <a:cs typeface="Arial" pitchFamily="34" charset="0"/>
              </a:rPr>
              <a:t>水利法施行細則</a:t>
            </a:r>
            <a:r>
              <a:rPr lang="en-US" altLang="zh-TW" sz="2300" dirty="0" smtClean="0">
                <a:latin typeface="+mn-ea"/>
                <a:ea typeface="+mn-ea"/>
                <a:cs typeface="Arial" pitchFamily="34" charset="0"/>
              </a:rPr>
              <a:t>(</a:t>
            </a:r>
            <a:r>
              <a:rPr lang="zh-TW" altLang="zh-TW" sz="2300" dirty="0" smtClean="0">
                <a:latin typeface="+mn-ea"/>
                <a:ea typeface="+mn-ea"/>
                <a:cs typeface="Arial" pitchFamily="34" charset="0"/>
              </a:rPr>
              <a:t>民國</a:t>
            </a:r>
            <a:r>
              <a:rPr lang="en-US" altLang="zh-TW" sz="2300" dirty="0" smtClean="0">
                <a:latin typeface="+mn-ea"/>
                <a:ea typeface="+mn-ea"/>
                <a:cs typeface="Arial" pitchFamily="34" charset="0"/>
              </a:rPr>
              <a:t>98</a:t>
            </a:r>
            <a:r>
              <a:rPr lang="zh-TW" altLang="zh-TW" sz="2300" dirty="0" smtClean="0">
                <a:latin typeface="+mn-ea"/>
                <a:ea typeface="+mn-ea"/>
                <a:cs typeface="Arial" pitchFamily="34" charset="0"/>
              </a:rPr>
              <a:t>年</a:t>
            </a:r>
            <a:r>
              <a:rPr lang="en-US" altLang="zh-TW" sz="2300" dirty="0" smtClean="0">
                <a:latin typeface="+mn-ea"/>
                <a:ea typeface="+mn-ea"/>
                <a:cs typeface="Arial" pitchFamily="34" charset="0"/>
              </a:rPr>
              <a:t>11</a:t>
            </a:r>
            <a:r>
              <a:rPr lang="zh-TW" altLang="zh-TW" sz="2300" dirty="0" smtClean="0">
                <a:latin typeface="+mn-ea"/>
                <a:ea typeface="+mn-ea"/>
                <a:cs typeface="Arial" pitchFamily="34" charset="0"/>
              </a:rPr>
              <a:t>月</a:t>
            </a:r>
            <a:r>
              <a:rPr lang="en-US" altLang="zh-TW" sz="2300" dirty="0" smtClean="0">
                <a:latin typeface="+mn-ea"/>
                <a:ea typeface="+mn-ea"/>
                <a:cs typeface="Arial" pitchFamily="34" charset="0"/>
              </a:rPr>
              <a:t>03</a:t>
            </a:r>
            <a:r>
              <a:rPr lang="zh-TW" altLang="zh-TW" sz="2300" dirty="0" smtClean="0">
                <a:latin typeface="+mn-ea"/>
                <a:ea typeface="+mn-ea"/>
                <a:cs typeface="Arial" pitchFamily="34" charset="0"/>
              </a:rPr>
              <a:t>日</a:t>
            </a:r>
            <a:r>
              <a:rPr lang="en-US" altLang="zh-TW" sz="2300" dirty="0" smtClean="0">
                <a:latin typeface="+mn-ea"/>
                <a:ea typeface="+mn-ea"/>
                <a:cs typeface="Arial" pitchFamily="34" charset="0"/>
              </a:rPr>
              <a:t>)</a:t>
            </a:r>
          </a:p>
          <a:p>
            <a:pPr marL="720000" lvl="2" indent="-3600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</a:pP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第</a:t>
            </a: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05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條</a:t>
            </a:r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：</a:t>
            </a:r>
            <a:r>
              <a:rPr lang="zh-TW" altLang="zh-TW" sz="2000" b="1" u="sng" dirty="0" smtClean="0">
                <a:solidFill>
                  <a:srgbClr val="006600"/>
                </a:solidFill>
                <a:latin typeface="+mn-ea"/>
                <a:ea typeface="+mn-ea"/>
              </a:rPr>
              <a:t>本法所稱水庫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，指水資源利用或防洪關係重大之</a:t>
            </a:r>
            <a:r>
              <a:rPr lang="zh-TW" altLang="zh-TW" sz="2000" b="1" u="sng" dirty="0" smtClean="0">
                <a:solidFill>
                  <a:srgbClr val="006600"/>
                </a:solidFill>
                <a:latin typeface="+mn-ea"/>
                <a:ea typeface="+mn-ea"/>
              </a:rPr>
              <a:t>堰、壩、人工湖與其附屬設施及蓄水範圍，並經中央主管機關公告者</a:t>
            </a:r>
            <a:endParaRPr lang="en-US" altLang="zh-TW" sz="2000" b="1" dirty="0" smtClean="0">
              <a:solidFill>
                <a:schemeClr val="accent6">
                  <a:lumMod val="75000"/>
                </a:schemeClr>
              </a:solidFill>
              <a:latin typeface="+mn-ea"/>
              <a:ea typeface="+mn-ea"/>
            </a:endParaRPr>
          </a:p>
          <a:p>
            <a:pPr lvl="1" algn="just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</a:pPr>
            <a:endParaRPr lang="en-US" altLang="zh-TW" sz="1800" b="1" dirty="0" smtClean="0">
              <a:latin typeface="+mn-ea"/>
              <a:ea typeface="+mn-ea"/>
              <a:cs typeface="Arial" pitchFamily="34" charset="0"/>
            </a:endParaRPr>
          </a:p>
          <a:p>
            <a:pPr marL="0" lvl="1" algn="just" eaLnBrk="0" hangingPunc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0000"/>
              <a:buBlip>
                <a:blip r:embed="rId2"/>
              </a:buBlip>
            </a:pPr>
            <a:r>
              <a:rPr lang="zh-TW" altLang="zh-TW" sz="2300" dirty="0" smtClean="0">
                <a:latin typeface="+mn-ea"/>
                <a:ea typeface="+mn-ea"/>
                <a:cs typeface="Arial" pitchFamily="34" charset="0"/>
              </a:rPr>
              <a:t>水利建造物檢查及安全評估辦法</a:t>
            </a:r>
            <a:r>
              <a:rPr lang="en-US" altLang="zh-TW" sz="2300" dirty="0" smtClean="0">
                <a:latin typeface="+mn-ea"/>
                <a:ea typeface="+mn-ea"/>
                <a:cs typeface="Arial" pitchFamily="34" charset="0"/>
              </a:rPr>
              <a:t>(</a:t>
            </a:r>
            <a:r>
              <a:rPr lang="zh-TW" altLang="zh-TW" sz="2300" dirty="0" smtClean="0">
                <a:latin typeface="+mn-ea"/>
                <a:ea typeface="+mn-ea"/>
                <a:cs typeface="Arial" pitchFamily="34" charset="0"/>
              </a:rPr>
              <a:t>民國</a:t>
            </a:r>
            <a:r>
              <a:rPr lang="en-US" altLang="zh-TW" sz="2300" dirty="0" smtClean="0">
                <a:latin typeface="+mn-ea"/>
                <a:ea typeface="+mn-ea"/>
                <a:cs typeface="Arial" pitchFamily="34" charset="0"/>
              </a:rPr>
              <a:t>92</a:t>
            </a:r>
            <a:r>
              <a:rPr lang="zh-TW" altLang="zh-TW" sz="2300" dirty="0" smtClean="0">
                <a:latin typeface="+mn-ea"/>
                <a:ea typeface="+mn-ea"/>
                <a:cs typeface="Arial" pitchFamily="34" charset="0"/>
              </a:rPr>
              <a:t>年</a:t>
            </a:r>
            <a:r>
              <a:rPr lang="en-US" altLang="zh-TW" sz="2300" dirty="0" smtClean="0">
                <a:latin typeface="+mn-ea"/>
                <a:ea typeface="+mn-ea"/>
                <a:cs typeface="Arial" pitchFamily="34" charset="0"/>
              </a:rPr>
              <a:t>12</a:t>
            </a:r>
            <a:r>
              <a:rPr lang="zh-TW" altLang="zh-TW" sz="2300" dirty="0" smtClean="0">
                <a:latin typeface="+mn-ea"/>
                <a:ea typeface="+mn-ea"/>
                <a:cs typeface="Arial" pitchFamily="34" charset="0"/>
              </a:rPr>
              <a:t>月</a:t>
            </a:r>
            <a:r>
              <a:rPr lang="en-US" altLang="zh-TW" sz="2300" dirty="0" smtClean="0">
                <a:latin typeface="+mn-ea"/>
                <a:ea typeface="+mn-ea"/>
                <a:cs typeface="Arial" pitchFamily="34" charset="0"/>
              </a:rPr>
              <a:t>03</a:t>
            </a:r>
            <a:r>
              <a:rPr lang="zh-TW" altLang="zh-TW" sz="2300" dirty="0" smtClean="0">
                <a:latin typeface="+mn-ea"/>
                <a:ea typeface="+mn-ea"/>
                <a:cs typeface="Arial" pitchFamily="34" charset="0"/>
              </a:rPr>
              <a:t>日</a:t>
            </a:r>
            <a:r>
              <a:rPr lang="en-US" altLang="zh-TW" sz="2300" dirty="0" smtClean="0">
                <a:latin typeface="+mn-ea"/>
                <a:ea typeface="+mn-ea"/>
                <a:cs typeface="Arial" pitchFamily="34" charset="0"/>
              </a:rPr>
              <a:t>)</a:t>
            </a:r>
          </a:p>
          <a:p>
            <a:pPr marL="720000" lvl="2" indent="-3600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</a:pP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第</a:t>
            </a: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02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條</a:t>
            </a:r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：</a:t>
            </a:r>
            <a:r>
              <a:rPr lang="zh-TW" altLang="zh-TW" sz="2000" b="1" u="sng" dirty="0" smtClean="0">
                <a:solidFill>
                  <a:srgbClr val="006600"/>
                </a:solidFill>
                <a:latin typeface="+mn-ea"/>
                <a:ea typeface="+mn-ea"/>
              </a:rPr>
              <a:t>本辦法所稱水利建造物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，指主管機關興辦或經中央主管機關認定公告</a:t>
            </a:r>
            <a:r>
              <a:rPr lang="zh-TW" altLang="zh-TW" sz="2000" b="1" u="sng" dirty="0" smtClean="0">
                <a:solidFill>
                  <a:srgbClr val="006600"/>
                </a:solidFill>
                <a:latin typeface="+mn-ea"/>
                <a:ea typeface="+mn-ea"/>
              </a:rPr>
              <a:t>與公共安全有關之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防水、引水、蓄水、洩水</a:t>
            </a:r>
            <a:r>
              <a:rPr lang="zh-TW" altLang="zh-TW" sz="2000" b="1" u="sng" dirty="0" smtClean="0">
                <a:solidFill>
                  <a:srgbClr val="006600"/>
                </a:solidFill>
                <a:latin typeface="+mn-ea"/>
                <a:ea typeface="+mn-ea"/>
              </a:rPr>
              <a:t>建造物及其附屬建造物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。 </a:t>
            </a:r>
          </a:p>
          <a:p>
            <a:pPr marL="720000" lvl="2" indent="-360000" algn="just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</a:pP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第</a:t>
            </a: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15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條</a:t>
            </a:r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：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經中央主管機關</a:t>
            </a:r>
            <a:r>
              <a:rPr lang="zh-TW" altLang="zh-TW" sz="2000" b="1" u="sng" dirty="0" smtClean="0">
                <a:solidFill>
                  <a:srgbClr val="006600"/>
                </a:solidFill>
                <a:latin typeface="+mn-ea"/>
                <a:ea typeface="+mn-ea"/>
              </a:rPr>
              <a:t>公告為水庫之蓄水建造物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及</a:t>
            </a:r>
            <a:r>
              <a:rPr lang="zh-TW" altLang="zh-TW" sz="2000" b="1" u="sng" dirty="0" smtClean="0">
                <a:solidFill>
                  <a:srgbClr val="006600"/>
                </a:solidFill>
                <a:latin typeface="+mn-ea"/>
                <a:ea typeface="+mn-ea"/>
              </a:rPr>
              <a:t>具一定規模以上之防水、引水及洩水建造物</a:t>
            </a:r>
            <a:r>
              <a:rPr lang="zh-TW" altLang="zh-TW" sz="2000" b="1" dirty="0" smtClean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，</a:t>
            </a:r>
            <a:r>
              <a:rPr lang="zh-TW" altLang="zh-TW" sz="2000" b="1" u="sng" dirty="0" smtClean="0">
                <a:solidFill>
                  <a:srgbClr val="006600"/>
                </a:solidFill>
                <a:latin typeface="+mn-ea"/>
                <a:ea typeface="+mn-ea"/>
              </a:rPr>
              <a:t>應辦理安全評估</a:t>
            </a:r>
            <a:endParaRPr lang="zh-TW" altLang="zh-TW" sz="2000" b="1" dirty="0" smtClean="0">
              <a:solidFill>
                <a:schemeClr val="accent6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3"/>
          </p:nvPr>
        </p:nvSpPr>
        <p:spPr>
          <a:xfrm>
            <a:off x="9093460" y="6537325"/>
            <a:ext cx="812540" cy="32067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D4EEF05D-2B6D-4868-A07A-E960DD2F58EE}" type="slidenum">
              <a:rPr lang="zh-TW" altLang="en-US" b="0" smtClean="0"/>
              <a:pPr algn="r">
                <a:defRPr/>
              </a:pPr>
              <a:t>20</a:t>
            </a:fld>
            <a:endParaRPr lang="en-US" altLang="zh-TW" b="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27213" y="590550"/>
            <a:ext cx="6654800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水庫管理制度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</a:t>
            </a:r>
            <a:r>
              <a:rPr kumimoji="0" lang="zh-TW" altLang="en-US" sz="2600" kern="0" dirty="0">
                <a:solidFill>
                  <a:srgbClr val="FFFF00"/>
                </a:solidFill>
                <a:latin typeface="華康POP1體W5" pitchFamily="81" charset="-120"/>
                <a:ea typeface="華康POP1體W5" pitchFamily="81" charset="-120"/>
              </a:rPr>
              <a:t>與水庫安全相關法規</a:t>
            </a:r>
            <a:endParaRPr kumimoji="0" lang="en-US" altLang="zh-TW" sz="2600" kern="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POP1體W5" pitchFamily="81" charset="-120"/>
              <a:ea typeface="華康POP1體W5" pitchFamily="81" charset="-120"/>
              <a:cs typeface="Aharoni" pitchFamily="2" charset="-79"/>
            </a:endParaRPr>
          </a:p>
        </p:txBody>
      </p:sp>
    </p:spTree>
  </p:cSld>
  <p:clrMapOvr>
    <a:masterClrMapping/>
  </p:clrMapOvr>
  <p:transition advTm="3339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2056486-427E-420B-A3FE-9FAB54114AFC}" type="slidenum">
              <a:rPr lang="zh-TW" altLang="en-US" smtClean="0"/>
              <a:pPr>
                <a:defRPr/>
              </a:pPr>
              <a:t>21</a:t>
            </a:fld>
            <a:endParaRPr lang="en-US" altLang="zh-TW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27213" y="590550"/>
            <a:ext cx="6654800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水庫管理制度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</a:t>
            </a:r>
            <a:r>
              <a:rPr kumimoji="0" lang="zh-TW" altLang="en-US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安全</a:t>
            </a:r>
            <a:r>
              <a:rPr kumimoji="0" lang="zh-TW" altLang="en-US" sz="2600" kern="0" dirty="0" smtClean="0">
                <a:solidFill>
                  <a:srgbClr val="FFFF00"/>
                </a:solidFill>
                <a:latin typeface="華康POP1體W5" pitchFamily="81" charset="-120"/>
                <a:ea typeface="華康POP1體W5" pitchFamily="81" charset="-120"/>
                <a:sym typeface="Wingdings 3"/>
              </a:rPr>
              <a:t>管理工作分層</a:t>
            </a:r>
            <a:endParaRPr kumimoji="0" lang="en-US" altLang="zh-TW" sz="26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POP1體W5" pitchFamily="81" charset="-120"/>
              <a:ea typeface="華康POP1體W5" pitchFamily="81" charset="-120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0" y="1313765"/>
            <a:ext cx="9092578" cy="500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ACC45D7-6D1E-4A2A-8EDA-520C36888898}" type="slidenum">
              <a:rPr lang="zh-TW" altLang="en-US" smtClean="0"/>
              <a:pPr/>
              <a:t>22</a:t>
            </a:fld>
            <a:endParaRPr lang="en-US" altLang="zh-TW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77298" y="1268760"/>
            <a:ext cx="9066212" cy="5130375"/>
          </a:xfrm>
          <a:prstGeom prst="rect">
            <a:avLst/>
          </a:prstGeom>
        </p:spPr>
        <p:txBody>
          <a:bodyPr/>
          <a:lstStyle/>
          <a:p>
            <a:pPr marL="342900" indent="-342900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200" kern="0" dirty="0" smtClean="0">
                <a:latin typeface="+mn-lt"/>
                <a:ea typeface="+mn-ea"/>
              </a:rPr>
              <a:t>主管機關之責任</a:t>
            </a:r>
            <a:endParaRPr kumimoji="0" lang="en-US" altLang="zh-TW" sz="2200" kern="0" dirty="0" smtClean="0">
              <a:latin typeface="+mn-lt"/>
              <a:ea typeface="+mn-ea"/>
            </a:endParaRP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200" kern="0" dirty="0" smtClean="0">
                <a:latin typeface="+mn-lt"/>
                <a:ea typeface="+mn-ea"/>
              </a:rPr>
              <a:t>依據</a:t>
            </a:r>
            <a:r>
              <a:rPr kumimoji="0" lang="en-US" altLang="zh-TW" sz="2200" kern="0" dirty="0" smtClean="0">
                <a:latin typeface="+mn-lt"/>
                <a:ea typeface="+mn-ea"/>
              </a:rPr>
              <a:t>『</a:t>
            </a:r>
            <a:r>
              <a:rPr kumimoji="0" lang="zh-TW" altLang="en-US" sz="2200" kern="0" dirty="0" smtClean="0">
                <a:latin typeface="+mn-lt"/>
                <a:ea typeface="+mn-ea"/>
              </a:rPr>
              <a:t>水利建造物檢查及安全評估辦法</a:t>
            </a:r>
            <a:r>
              <a:rPr kumimoji="0" lang="en-US" altLang="zh-TW" sz="2200" kern="0" dirty="0" smtClean="0">
                <a:latin typeface="+mn-lt"/>
                <a:ea typeface="+mn-ea"/>
              </a:rPr>
              <a:t>』</a:t>
            </a:r>
            <a:r>
              <a:rPr kumimoji="0" lang="zh-TW" altLang="en-US" sz="2200" kern="0" dirty="0" smtClean="0">
                <a:latin typeface="+mn-lt"/>
                <a:ea typeface="+mn-ea"/>
              </a:rPr>
              <a:t>，主管機關應辦事項包括水利建造物檢查及安全評估</a:t>
            </a:r>
            <a:r>
              <a:rPr kumimoji="0" lang="zh-TW" altLang="en-US" sz="2200" kern="0" dirty="0" smtClean="0">
                <a:solidFill>
                  <a:srgbClr val="0033CC"/>
                </a:solidFill>
                <a:latin typeface="+mn-lt"/>
                <a:ea typeface="+mn-ea"/>
              </a:rPr>
              <a:t>技術規範訂定</a:t>
            </a:r>
            <a:r>
              <a:rPr kumimoji="0" lang="zh-TW" altLang="en-US" sz="2200" kern="0" dirty="0" smtClean="0">
                <a:latin typeface="+mn-lt"/>
                <a:ea typeface="+mn-ea"/>
              </a:rPr>
              <a:t>、</a:t>
            </a:r>
            <a:r>
              <a:rPr kumimoji="0" lang="zh-TW" altLang="en-US" sz="2200" kern="0" dirty="0" smtClean="0">
                <a:solidFill>
                  <a:srgbClr val="0033CC"/>
                </a:solidFill>
                <a:latin typeface="+mn-lt"/>
                <a:ea typeface="+mn-ea"/>
              </a:rPr>
              <a:t>查核</a:t>
            </a:r>
            <a:r>
              <a:rPr kumimoji="0" lang="zh-TW" altLang="en-US" sz="2200" kern="0" dirty="0" smtClean="0">
                <a:latin typeface="+mn-lt"/>
                <a:ea typeface="+mn-ea"/>
              </a:rPr>
              <a:t>、管理人員</a:t>
            </a:r>
            <a:r>
              <a:rPr kumimoji="0" lang="zh-TW" altLang="en-US" sz="2200" kern="0" dirty="0" smtClean="0">
                <a:solidFill>
                  <a:srgbClr val="0033CC"/>
                </a:solidFill>
                <a:latin typeface="+mn-lt"/>
                <a:ea typeface="+mn-ea"/>
              </a:rPr>
              <a:t>教育訓練</a:t>
            </a:r>
            <a:r>
              <a:rPr kumimoji="0" lang="zh-TW" altLang="en-US" sz="2200" kern="0" dirty="0" smtClean="0">
                <a:latin typeface="+mn-lt"/>
                <a:ea typeface="+mn-ea"/>
              </a:rPr>
              <a:t>、</a:t>
            </a:r>
            <a:r>
              <a:rPr kumimoji="0" lang="zh-TW" altLang="en-US" sz="2200" kern="0" dirty="0">
                <a:solidFill>
                  <a:srgbClr val="0033CC"/>
                </a:solidFill>
                <a:latin typeface="+mn-lt"/>
                <a:ea typeface="+mn-ea"/>
              </a:rPr>
              <a:t>改善</a:t>
            </a:r>
            <a:r>
              <a:rPr kumimoji="0" lang="zh-TW" altLang="en-US" sz="2200" kern="0" dirty="0" smtClean="0">
                <a:latin typeface="+mn-lt"/>
                <a:ea typeface="+mn-ea"/>
              </a:rPr>
              <a:t>及</a:t>
            </a:r>
            <a:r>
              <a:rPr kumimoji="0" lang="zh-TW" altLang="en-US" sz="2200" kern="0" dirty="0" smtClean="0">
                <a:solidFill>
                  <a:srgbClr val="0033CC"/>
                </a:solidFill>
                <a:latin typeface="+mn-lt"/>
                <a:ea typeface="+mn-ea"/>
              </a:rPr>
              <a:t>緊急處理</a:t>
            </a:r>
            <a:r>
              <a:rPr kumimoji="0" lang="zh-TW" altLang="en-US" sz="2200" kern="0" dirty="0" smtClean="0">
                <a:latin typeface="+mn-lt"/>
                <a:ea typeface="+mn-ea"/>
              </a:rPr>
              <a:t>之技術指導、</a:t>
            </a:r>
            <a:r>
              <a:rPr kumimoji="0" lang="zh-TW" altLang="en-US" sz="2200" kern="0" dirty="0" smtClean="0">
                <a:solidFill>
                  <a:srgbClr val="0033CC"/>
                </a:solidFill>
                <a:latin typeface="+mn-lt"/>
                <a:ea typeface="+mn-ea"/>
              </a:rPr>
              <a:t>資料建立</a:t>
            </a:r>
            <a:r>
              <a:rPr kumimoji="0" lang="zh-TW" altLang="en-US" sz="2200" kern="0" dirty="0" smtClean="0">
                <a:latin typeface="+mn-lt"/>
                <a:ea typeface="+mn-ea"/>
              </a:rPr>
              <a:t>之督導及其他督導事項 </a:t>
            </a:r>
            <a:r>
              <a:rPr kumimoji="0" lang="en-US" altLang="zh-TW" sz="2200" kern="0" dirty="0" smtClean="0">
                <a:latin typeface="+mn-lt"/>
                <a:ea typeface="+mn-ea"/>
              </a:rPr>
              <a:t>(</a:t>
            </a:r>
            <a:r>
              <a:rPr kumimoji="0" lang="zh-TW" altLang="en-US" sz="2200" kern="0" dirty="0">
                <a:latin typeface="+mn-lt"/>
                <a:ea typeface="+mn-ea"/>
              </a:rPr>
              <a:t>第</a:t>
            </a:r>
            <a:r>
              <a:rPr kumimoji="0" lang="en-US" altLang="zh-TW" sz="2200" kern="0" dirty="0" smtClean="0">
                <a:latin typeface="+mn-lt"/>
                <a:ea typeface="+mn-ea"/>
              </a:rPr>
              <a:t>5</a:t>
            </a:r>
            <a:r>
              <a:rPr kumimoji="0" lang="zh-TW" altLang="en-US" sz="2200" kern="0" dirty="0" smtClean="0">
                <a:latin typeface="+mn-lt"/>
                <a:ea typeface="+mn-ea"/>
              </a:rPr>
              <a:t>條</a:t>
            </a:r>
            <a:r>
              <a:rPr kumimoji="0" lang="en-US" altLang="zh-TW" sz="2200" kern="0" dirty="0" smtClean="0">
                <a:latin typeface="+mn-lt"/>
                <a:ea typeface="+mn-ea"/>
              </a:rPr>
              <a:t>)</a:t>
            </a:r>
            <a:endParaRPr kumimoji="0" lang="en-US" altLang="zh-TW" sz="2200" kern="0" dirty="0">
              <a:latin typeface="+mn-lt"/>
              <a:ea typeface="+mn-ea"/>
            </a:endParaRP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200" kern="0" dirty="0" smtClean="0">
                <a:solidFill>
                  <a:srgbClr val="0033CC"/>
                </a:solidFill>
                <a:latin typeface="+mn-lt"/>
                <a:ea typeface="+mn-ea"/>
              </a:rPr>
              <a:t>實質之執行</a:t>
            </a:r>
            <a:r>
              <a:rPr kumimoji="0" lang="zh-TW" altLang="en-US" sz="2200" kern="0" dirty="0" smtClean="0">
                <a:latin typeface="+mn-lt"/>
                <a:ea typeface="+mn-ea"/>
              </a:rPr>
              <a:t>部分則為</a:t>
            </a:r>
            <a:r>
              <a:rPr kumimoji="0" lang="zh-TW" altLang="en-US" sz="2200" kern="0" dirty="0" smtClean="0">
                <a:solidFill>
                  <a:srgbClr val="FF0000"/>
                </a:solidFill>
                <a:latin typeface="+mn-lt"/>
                <a:ea typeface="+mn-ea"/>
              </a:rPr>
              <a:t>興辦人</a:t>
            </a:r>
            <a:r>
              <a:rPr kumimoji="0" lang="zh-TW" altLang="en-US" sz="2200" kern="0" dirty="0" smtClean="0">
                <a:latin typeface="+mn-lt"/>
                <a:ea typeface="+mn-ea"/>
              </a:rPr>
              <a:t>應辦理事項 </a:t>
            </a:r>
            <a:r>
              <a:rPr kumimoji="0" lang="en-US" altLang="zh-TW" sz="2200" kern="0" dirty="0" smtClean="0">
                <a:latin typeface="+mn-lt"/>
                <a:ea typeface="+mn-ea"/>
              </a:rPr>
              <a:t>(</a:t>
            </a:r>
            <a:r>
              <a:rPr kumimoji="0" lang="zh-TW" altLang="en-US" sz="2200" kern="0" dirty="0">
                <a:latin typeface="+mn-lt"/>
                <a:ea typeface="+mn-ea"/>
              </a:rPr>
              <a:t>第</a:t>
            </a:r>
            <a:r>
              <a:rPr kumimoji="0" lang="en-US" altLang="zh-TW" sz="2200" kern="0" dirty="0" smtClean="0">
                <a:latin typeface="+mn-lt"/>
                <a:ea typeface="+mn-ea"/>
              </a:rPr>
              <a:t>7</a:t>
            </a:r>
            <a:r>
              <a:rPr kumimoji="0" lang="zh-TW" altLang="en-US" sz="2200" kern="0" dirty="0" smtClean="0">
                <a:latin typeface="+mn-lt"/>
                <a:ea typeface="+mn-ea"/>
              </a:rPr>
              <a:t>條</a:t>
            </a:r>
            <a:r>
              <a:rPr kumimoji="0" lang="en-US" altLang="zh-TW" sz="2200" kern="0" dirty="0" smtClean="0">
                <a:latin typeface="+mn-lt"/>
                <a:ea typeface="+mn-ea"/>
              </a:rPr>
              <a:t>)</a:t>
            </a:r>
            <a:endParaRPr kumimoji="0" lang="zh-TW" altLang="en-US" sz="2200" kern="0" dirty="0">
              <a:latin typeface="+mn-lt"/>
              <a:ea typeface="+mn-ea"/>
            </a:endParaRPr>
          </a:p>
          <a:p>
            <a:pPr marL="342900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200" kern="0" dirty="0" smtClean="0">
                <a:latin typeface="+mn-lt"/>
                <a:ea typeface="+mn-ea"/>
              </a:rPr>
              <a:t>主管機關設有「</a:t>
            </a:r>
            <a:r>
              <a:rPr kumimoji="0" lang="zh-TW" altLang="en-US" sz="2200" kern="0" dirty="0" smtClean="0">
                <a:solidFill>
                  <a:srgbClr val="0033CC"/>
                </a:solidFill>
                <a:latin typeface="+mn-lt"/>
                <a:ea typeface="+mn-ea"/>
              </a:rPr>
              <a:t>水利建造物檢查及安全評估小組</a:t>
            </a:r>
            <a:r>
              <a:rPr kumimoji="0" lang="zh-TW" altLang="en-US" sz="2200" kern="0" dirty="0" smtClean="0">
                <a:latin typeface="+mn-lt"/>
                <a:ea typeface="+mn-ea"/>
              </a:rPr>
              <a:t>」</a:t>
            </a:r>
            <a:endParaRPr kumimoji="0" lang="en-US" altLang="zh-TW" sz="2200" kern="0" dirty="0" smtClean="0">
              <a:latin typeface="+mn-lt"/>
              <a:ea typeface="+mn-ea"/>
            </a:endParaRPr>
          </a:p>
          <a:p>
            <a:pPr marL="800100" lvl="1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200" kern="0" dirty="0" smtClean="0">
                <a:latin typeface="+mn-lt"/>
                <a:ea typeface="+mn-ea"/>
              </a:rPr>
              <a:t>召集人一人，係由經濟部水利署</a:t>
            </a:r>
            <a:r>
              <a:rPr kumimoji="0" lang="zh-TW" altLang="en-US" sz="2200" kern="0" dirty="0" smtClean="0">
                <a:solidFill>
                  <a:srgbClr val="FF0000"/>
                </a:solidFill>
                <a:latin typeface="+mn-lt"/>
                <a:ea typeface="+mn-ea"/>
              </a:rPr>
              <a:t>署長</a:t>
            </a:r>
            <a:r>
              <a:rPr kumimoji="0" lang="zh-TW" altLang="en-US" sz="2200" kern="0" dirty="0" smtClean="0">
                <a:latin typeface="+mn-lt"/>
                <a:ea typeface="+mn-ea"/>
              </a:rPr>
              <a:t>兼任；副</a:t>
            </a:r>
            <a:r>
              <a:rPr kumimoji="0" lang="zh-TW" altLang="en-US" sz="2200" kern="0" dirty="0">
                <a:latin typeface="+mn-lt"/>
                <a:ea typeface="+mn-ea"/>
              </a:rPr>
              <a:t>召集人一人，由水利</a:t>
            </a:r>
            <a:r>
              <a:rPr kumimoji="0" lang="zh-TW" altLang="en-US" sz="2200" kern="0" dirty="0" smtClean="0">
                <a:latin typeface="+mn-lt"/>
                <a:ea typeface="+mn-ea"/>
              </a:rPr>
              <a:t>署</a:t>
            </a:r>
            <a:r>
              <a:rPr kumimoji="0" lang="zh-TW" altLang="en-US" sz="2200" kern="0" dirty="0" smtClean="0">
                <a:solidFill>
                  <a:srgbClr val="FF0000"/>
                </a:solidFill>
                <a:latin typeface="+mn-lt"/>
                <a:ea typeface="+mn-ea"/>
              </a:rPr>
              <a:t>副署長</a:t>
            </a:r>
            <a:r>
              <a:rPr kumimoji="0" lang="zh-TW" altLang="en-US" sz="2200" kern="0" dirty="0" smtClean="0">
                <a:latin typeface="+mn-lt"/>
                <a:ea typeface="+mn-ea"/>
              </a:rPr>
              <a:t>兼任</a:t>
            </a:r>
            <a:endParaRPr kumimoji="0" lang="en-US" altLang="zh-TW" sz="2200" kern="0" dirty="0" smtClean="0">
              <a:latin typeface="+mn-lt"/>
              <a:ea typeface="+mn-ea"/>
            </a:endParaRPr>
          </a:p>
          <a:p>
            <a:pPr marL="800100" lvl="1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200" kern="0" dirty="0" smtClean="0">
                <a:latin typeface="+mn-lt"/>
                <a:ea typeface="+mn-ea"/>
              </a:rPr>
              <a:t>聘請各單位代表及學者、專家為</a:t>
            </a:r>
            <a:r>
              <a:rPr kumimoji="0" lang="zh-TW" altLang="en-US" sz="2200" kern="0" dirty="0" smtClean="0">
                <a:solidFill>
                  <a:srgbClr val="0033CC"/>
                </a:solidFill>
                <a:latin typeface="+mn-lt"/>
                <a:ea typeface="+mn-ea"/>
              </a:rPr>
              <a:t>審議委員</a:t>
            </a:r>
            <a:r>
              <a:rPr kumimoji="0" lang="zh-TW" altLang="en-US" sz="2200" kern="0" dirty="0" smtClean="0">
                <a:latin typeface="+mn-lt"/>
                <a:ea typeface="+mn-ea"/>
              </a:rPr>
              <a:t>。</a:t>
            </a:r>
            <a:endParaRPr kumimoji="0" lang="en-US" altLang="zh-TW" sz="2200" kern="0" dirty="0" smtClean="0">
              <a:latin typeface="+mn-lt"/>
              <a:ea typeface="+mn-ea"/>
            </a:endParaRPr>
          </a:p>
          <a:p>
            <a:pPr marL="342900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200" kern="0" dirty="0" smtClean="0">
                <a:latin typeface="+mn-lt"/>
                <a:ea typeface="+mn-ea"/>
              </a:rPr>
              <a:t>小組下設</a:t>
            </a:r>
            <a:r>
              <a:rPr kumimoji="0" lang="zh-TW" altLang="en-US" sz="2200" u="sng" kern="0" dirty="0" smtClean="0">
                <a:solidFill>
                  <a:srgbClr val="0033CC"/>
                </a:solidFill>
                <a:latin typeface="+mn-lt"/>
                <a:ea typeface="+mn-ea"/>
              </a:rPr>
              <a:t>蓄水</a:t>
            </a:r>
            <a:r>
              <a:rPr kumimoji="0" lang="zh-TW" altLang="en-US" sz="2200" u="sng" kern="0" dirty="0">
                <a:solidFill>
                  <a:srgbClr val="0033CC"/>
                </a:solidFill>
                <a:latin typeface="+mn-lt"/>
                <a:ea typeface="+mn-ea"/>
              </a:rPr>
              <a:t>與</a:t>
            </a:r>
            <a:r>
              <a:rPr kumimoji="0" lang="zh-TW" altLang="en-US" sz="2200" u="sng" kern="0" dirty="0" smtClean="0">
                <a:solidFill>
                  <a:srgbClr val="0033CC"/>
                </a:solidFill>
                <a:latin typeface="+mn-lt"/>
                <a:ea typeface="+mn-ea"/>
              </a:rPr>
              <a:t>引水</a:t>
            </a:r>
            <a:r>
              <a:rPr kumimoji="0" lang="zh-TW" altLang="en-US" sz="2200" kern="0" dirty="0" smtClean="0">
                <a:latin typeface="+mn-lt"/>
                <a:ea typeface="+mn-ea"/>
              </a:rPr>
              <a:t>及</a:t>
            </a:r>
            <a:r>
              <a:rPr kumimoji="0" lang="zh-TW" altLang="en-US" sz="2200" u="sng" kern="0" dirty="0" smtClean="0">
                <a:solidFill>
                  <a:srgbClr val="0033CC"/>
                </a:solidFill>
                <a:latin typeface="+mn-lt"/>
                <a:ea typeface="+mn-ea"/>
              </a:rPr>
              <a:t>防水</a:t>
            </a:r>
            <a:r>
              <a:rPr kumimoji="0" lang="zh-TW" altLang="en-US" sz="2200" u="sng" kern="0" dirty="0">
                <a:solidFill>
                  <a:srgbClr val="0033CC"/>
                </a:solidFill>
                <a:latin typeface="+mn-lt"/>
                <a:ea typeface="+mn-ea"/>
              </a:rPr>
              <a:t>與洩</a:t>
            </a:r>
            <a:r>
              <a:rPr kumimoji="0" lang="zh-TW" altLang="en-US" sz="2200" u="sng" kern="0" dirty="0" smtClean="0">
                <a:solidFill>
                  <a:srgbClr val="0033CC"/>
                </a:solidFill>
                <a:latin typeface="+mn-lt"/>
                <a:ea typeface="+mn-ea"/>
              </a:rPr>
              <a:t>水</a:t>
            </a:r>
            <a:r>
              <a:rPr kumimoji="0" lang="zh-TW" altLang="en-US" sz="2200" kern="0" dirty="0" smtClean="0">
                <a:latin typeface="+mn-lt"/>
                <a:ea typeface="+mn-ea"/>
              </a:rPr>
              <a:t>兩</a:t>
            </a:r>
            <a:r>
              <a:rPr kumimoji="0" lang="zh-TW" altLang="en-US" sz="2200" kern="0" dirty="0" smtClean="0">
                <a:solidFill>
                  <a:srgbClr val="0033CC"/>
                </a:solidFill>
                <a:latin typeface="+mn-lt"/>
                <a:ea typeface="+mn-ea"/>
              </a:rPr>
              <a:t>工作分組</a:t>
            </a:r>
            <a:r>
              <a:rPr kumimoji="0" lang="zh-TW" altLang="en-US" sz="2200" kern="0" dirty="0" smtClean="0">
                <a:latin typeface="+mn-lt"/>
                <a:ea typeface="+mn-ea"/>
              </a:rPr>
              <a:t>，襄理小組業務。</a:t>
            </a:r>
            <a:endParaRPr kumimoji="0" lang="en-US" altLang="zh-TW" sz="2200" kern="0" dirty="0" smtClean="0">
              <a:latin typeface="+mn-lt"/>
              <a:ea typeface="+mn-ea"/>
            </a:endParaRPr>
          </a:p>
          <a:p>
            <a:pPr marL="800100" lvl="1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200" kern="0" dirty="0" smtClean="0">
                <a:latin typeface="+mn-lt"/>
                <a:ea typeface="+mn-ea"/>
              </a:rPr>
              <a:t>工作分組置</a:t>
            </a:r>
            <a:r>
              <a:rPr kumimoji="0" lang="zh-TW" altLang="en-US" sz="2200" kern="0" dirty="0" smtClean="0">
                <a:solidFill>
                  <a:srgbClr val="FF0000"/>
                </a:solidFill>
                <a:latin typeface="+mn-lt"/>
                <a:ea typeface="+mn-ea"/>
              </a:rPr>
              <a:t>執行秘書</a:t>
            </a:r>
            <a:r>
              <a:rPr kumimoji="0" lang="zh-TW" altLang="en-US" sz="2200" kern="0" dirty="0" smtClean="0">
                <a:latin typeface="+mn-lt"/>
                <a:ea typeface="+mn-ea"/>
              </a:rPr>
              <a:t>及</a:t>
            </a:r>
            <a:r>
              <a:rPr kumimoji="0" lang="zh-TW" altLang="en-US" sz="2200" kern="0" dirty="0" smtClean="0">
                <a:solidFill>
                  <a:srgbClr val="FF0000"/>
                </a:solidFill>
                <a:latin typeface="+mn-lt"/>
                <a:ea typeface="+mn-ea"/>
              </a:rPr>
              <a:t>副執行秘書</a:t>
            </a:r>
            <a:r>
              <a:rPr kumimoji="0" lang="zh-TW" altLang="en-US" sz="2200" kern="0" dirty="0" smtClean="0">
                <a:latin typeface="+mn-lt"/>
                <a:ea typeface="+mn-ea"/>
              </a:rPr>
              <a:t>各一人，由經濟部水利署副署長及總工程司兼任</a:t>
            </a:r>
            <a:endParaRPr kumimoji="0" lang="en-US" altLang="zh-TW" sz="2200" kern="0" dirty="0" smtClean="0">
              <a:latin typeface="+mn-lt"/>
              <a:ea typeface="+mn-ea"/>
            </a:endParaRPr>
          </a:p>
          <a:p>
            <a:pPr marL="800100" lvl="1" indent="-342900" algn="just" eaLnBrk="0" hangingPunct="0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200" kern="0" dirty="0" smtClean="0">
                <a:latin typeface="+mn-lt"/>
                <a:ea typeface="+mn-ea"/>
              </a:rPr>
              <a:t>工作分組委員由單位代表及學者專家擔任</a:t>
            </a:r>
            <a:endParaRPr kumimoji="0" lang="zh-TW" altLang="en-US" sz="2200" kern="0" dirty="0">
              <a:latin typeface="+mn-lt"/>
              <a:ea typeface="+mn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827212" y="590550"/>
            <a:ext cx="6906207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水庫管理制度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</a:t>
            </a:r>
            <a:r>
              <a:rPr kumimoji="0" lang="zh-TW" altLang="en-US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權責分工及管理組織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ea typeface="華康POP1體W5" pitchFamily="81" charset="-120"/>
                <a:cs typeface="Aharoni" pitchFamily="2" charset="-79"/>
                <a:sym typeface="Wingdings 3"/>
              </a:rPr>
              <a:t>(1/2)</a:t>
            </a:r>
            <a:endParaRPr kumimoji="0" lang="en-US" altLang="zh-TW" sz="26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ea typeface="華康POP1體W5" pitchFamily="81" charset="-120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EEAF4B2-5A74-4BBC-85C4-DE0D692C24E2}" type="slidenum">
              <a:rPr lang="zh-TW" altLang="en-US" smtClean="0"/>
              <a:pPr/>
              <a:t>23</a:t>
            </a:fld>
            <a:endParaRPr lang="en-US" altLang="zh-TW" smtClean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244935"/>
              </p:ext>
            </p:extLst>
          </p:nvPr>
        </p:nvGraphicFramePr>
        <p:xfrm>
          <a:off x="182470" y="1356915"/>
          <a:ext cx="9498012" cy="5402455"/>
        </p:xfrm>
        <a:graphic>
          <a:graphicData uri="http://schemas.openxmlformats.org/drawingml/2006/table">
            <a:tbl>
              <a:tblPr/>
              <a:tblGrid>
                <a:gridCol w="986956"/>
                <a:gridCol w="1927919"/>
                <a:gridCol w="3526681"/>
                <a:gridCol w="1175560"/>
                <a:gridCol w="1880896"/>
              </a:tblGrid>
              <a:tr h="270031">
                <a:tc rowSpan="2"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0" dirty="0" smtClean="0">
                        <a:latin typeface="+mj-ea"/>
                        <a:ea typeface="+mj-ea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各單位應辦事項</a:t>
                      </a:r>
                      <a:r>
                        <a:rPr lang="en-US" sz="1600" b="0" dirty="0" smtClean="0">
                          <a:latin typeface="+mj-ea"/>
                          <a:ea typeface="+mj-ea"/>
                        </a:rPr>
                        <a:t>       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工作項目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管理機關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主管機關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49496" marR="494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12686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b="0" dirty="0">
                          <a:latin typeface="+mj-ea"/>
                          <a:ea typeface="+mj-ea"/>
                        </a:rPr>
                        <a:t>水利署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水利建造物檢查及安全評估小組及</a:t>
                      </a:r>
                      <a:endParaRPr lang="en-US" altLang="zh-TW" sz="1600" b="0" dirty="0" smtClean="0"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蓄水分組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6742">
                <a:tc grid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資料建置</a:t>
                      </a:r>
                      <a:endParaRPr lang="zh-TW" sz="1600" b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負責辦理，定期更新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督導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en-US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42"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檢查</a:t>
                      </a:r>
                      <a:endParaRPr lang="zh-TW" sz="1600" b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>
                          <a:latin typeface="+mj-ea"/>
                          <a:ea typeface="+mj-ea"/>
                        </a:rPr>
                        <a:t>定期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負責辦理，</a:t>
                      </a:r>
                      <a:r>
                        <a:rPr lang="zh-TW" sz="1600" b="0" dirty="0" smtClean="0">
                          <a:solidFill>
                            <a:srgbClr val="0033CC"/>
                          </a:solidFill>
                          <a:latin typeface="+mj-ea"/>
                          <a:ea typeface="+mj-ea"/>
                        </a:rPr>
                        <a:t>每年</a:t>
                      </a:r>
                      <a:r>
                        <a:rPr lang="zh-TW" sz="1600" b="0" dirty="0">
                          <a:solidFill>
                            <a:srgbClr val="0033CC"/>
                          </a:solidFill>
                          <a:latin typeface="+mj-ea"/>
                          <a:ea typeface="+mj-ea"/>
                        </a:rPr>
                        <a:t>一月底前</a:t>
                      </a:r>
                      <a:r>
                        <a:rPr lang="zh-TW" sz="1600" b="0" dirty="0">
                          <a:latin typeface="+mj-ea"/>
                          <a:ea typeface="+mj-ea"/>
                        </a:rPr>
                        <a:t>提送成果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備查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複查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>
                          <a:latin typeface="+mj-ea"/>
                          <a:ea typeface="+mj-ea"/>
                        </a:rPr>
                        <a:t>不定期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負責辦理，於</a:t>
                      </a:r>
                      <a:r>
                        <a:rPr lang="zh-TW" sz="1600" b="0" dirty="0" smtClean="0">
                          <a:solidFill>
                            <a:srgbClr val="0033CC"/>
                          </a:solidFill>
                          <a:latin typeface="+mj-ea"/>
                          <a:ea typeface="+mj-ea"/>
                        </a:rPr>
                        <a:t>事件後十日內</a:t>
                      </a: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提</a:t>
                      </a:r>
                      <a:r>
                        <a:rPr lang="zh-TW" sz="1600" b="0" dirty="0">
                          <a:latin typeface="+mj-ea"/>
                          <a:ea typeface="+mj-ea"/>
                        </a:rPr>
                        <a:t>送成果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備查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複查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緊急狀況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負責緊急處理，並通報主管機關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通報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en-US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42">
                <a:tc row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安全評估</a:t>
                      </a:r>
                      <a:endParaRPr lang="zh-TW" sz="1600" b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使用前安全複核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擬訂計畫書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審查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審核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籌措應費，辦理複核，成果驗收</a:t>
                      </a:r>
                      <a:endParaRPr lang="zh-TW" sz="1600" b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審查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審核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初次使用、定期及特別評估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擬訂計畫書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審查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審核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籌措經費，辦理評估，工作成果驗收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審查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審核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42">
                <a:tc row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維護修繕</a:t>
                      </a:r>
                      <a:endParaRPr lang="zh-TW" sz="1600" b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一般維護修繕工程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負責辦理，</a:t>
                      </a:r>
                      <a:r>
                        <a:rPr lang="zh-TW" sz="1600" b="0" dirty="0" smtClean="0">
                          <a:solidFill>
                            <a:srgbClr val="0033CC"/>
                          </a:solidFill>
                          <a:latin typeface="+mj-ea"/>
                          <a:ea typeface="+mj-ea"/>
                        </a:rPr>
                        <a:t>每年</a:t>
                      </a:r>
                      <a:r>
                        <a:rPr lang="zh-TW" sz="1600" b="0" dirty="0">
                          <a:solidFill>
                            <a:srgbClr val="0033CC"/>
                          </a:solidFill>
                          <a:latin typeface="+mj-ea"/>
                          <a:ea typeface="+mj-ea"/>
                        </a:rPr>
                        <a:t>一月底前</a:t>
                      </a:r>
                      <a:r>
                        <a:rPr lang="zh-TW" sz="1600" b="0" dirty="0">
                          <a:latin typeface="+mj-ea"/>
                          <a:ea typeface="+mj-ea"/>
                        </a:rPr>
                        <a:t>提前年成果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督導，備查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審核及技術指導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涉及主體結構之重大改變計畫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擬訂計畫書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審查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審核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籌措經費，辦理改善，成果驗收</a:t>
                      </a:r>
                      <a:endParaRPr lang="zh-TW" sz="1600" b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審查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審核及技術指導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安全評估後之改善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籌措經費，辦理改善，成果驗收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smtClean="0">
                          <a:latin typeface="+mj-ea"/>
                          <a:ea typeface="+mj-ea"/>
                        </a:rPr>
                        <a:t>督導、審查</a:t>
                      </a:r>
                      <a:endParaRPr lang="zh-TW" sz="1600" b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dirty="0" smtClean="0">
                          <a:latin typeface="+mj-ea"/>
                          <a:ea typeface="+mj-ea"/>
                        </a:rPr>
                        <a:t>審核及技術指導</a:t>
                      </a:r>
                      <a:endParaRPr lang="zh-TW" sz="1600" b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27212" y="590550"/>
            <a:ext cx="6906207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水庫管理制度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</a:t>
            </a:r>
            <a:r>
              <a:rPr kumimoji="0" lang="zh-TW" altLang="en-US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權責分工及管理組織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ea typeface="華康POP1體W5" pitchFamily="81" charset="-120"/>
                <a:cs typeface="Aharoni" pitchFamily="2" charset="-79"/>
                <a:sym typeface="Wingdings 3"/>
              </a:rPr>
              <a:t>(2/2)</a:t>
            </a:r>
            <a:endParaRPr kumimoji="0" lang="en-US" altLang="zh-TW" sz="26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ea typeface="華康POP1體W5" pitchFamily="81" charset="-120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編號版面配置區 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0634F3E-5B22-43C3-BCD3-58D340D5A69C}" type="slidenum">
              <a:rPr lang="zh-TW" altLang="en-US" smtClean="0"/>
              <a:pPr/>
              <a:t>24</a:t>
            </a:fld>
            <a:endParaRPr lang="en-US" altLang="zh-TW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7475" y="1448780"/>
            <a:ext cx="9496055" cy="5175858"/>
          </a:xfrm>
          <a:prstGeom prst="rect">
            <a:avLst/>
          </a:prstGeom>
        </p:spPr>
        <p:txBody>
          <a:bodyPr/>
          <a:lstStyle/>
          <a:p>
            <a:pPr marL="324000" indent="-324000" algn="just" eaLnBrk="0" hangingPunct="0">
              <a:lnSpc>
                <a:spcPct val="120000"/>
              </a:lnSpc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200" kern="0" dirty="0" smtClean="0">
                <a:latin typeface="+mn-lt"/>
                <a:ea typeface="+mn-ea"/>
              </a:rPr>
              <a:t>為落實蓄水建造物安全管理制度，有效執行檢查及安全評估工作，主管機關</a:t>
            </a:r>
            <a:r>
              <a:rPr kumimoji="0" lang="en-US" altLang="zh-TW" sz="2200" kern="0" dirty="0" smtClean="0">
                <a:latin typeface="+mn-lt"/>
                <a:ea typeface="+mn-ea"/>
              </a:rPr>
              <a:t>(</a:t>
            </a:r>
            <a:r>
              <a:rPr kumimoji="0" lang="zh-TW" altLang="en-US" sz="2200" kern="0" dirty="0" smtClean="0">
                <a:latin typeface="+mn-lt"/>
                <a:ea typeface="+mn-ea"/>
              </a:rPr>
              <a:t>經濟部</a:t>
            </a:r>
            <a:r>
              <a:rPr kumimoji="0" lang="en-US" altLang="zh-TW" sz="2200" kern="0" dirty="0" smtClean="0">
                <a:latin typeface="+mn-lt"/>
                <a:ea typeface="+mn-ea"/>
              </a:rPr>
              <a:t>)</a:t>
            </a:r>
            <a:r>
              <a:rPr kumimoji="0" lang="zh-TW" altLang="en-US" sz="2200" kern="0" dirty="0" smtClean="0">
                <a:latin typeface="+mn-lt"/>
                <a:ea typeface="+mn-ea"/>
              </a:rPr>
              <a:t>將</a:t>
            </a:r>
            <a:r>
              <a:rPr kumimoji="0" lang="zh-TW" altLang="en-US" sz="2200" kern="0" dirty="0" smtClean="0">
                <a:solidFill>
                  <a:srgbClr val="0033CC"/>
                </a:solidFill>
                <a:latin typeface="+mn-lt"/>
                <a:ea typeface="+mn-ea"/>
              </a:rPr>
              <a:t>蓄水建造物分級</a:t>
            </a:r>
            <a:r>
              <a:rPr kumimoji="0" lang="zh-TW" altLang="en-US" sz="2200" kern="0" dirty="0" smtClean="0">
                <a:latin typeface="+mn-lt"/>
                <a:ea typeface="+mn-ea"/>
              </a:rPr>
              <a:t>，並進行公告</a:t>
            </a:r>
            <a:endParaRPr kumimoji="0" lang="en-US" altLang="zh-TW" sz="2200" kern="0" dirty="0">
              <a:latin typeface="+mn-lt"/>
              <a:ea typeface="+mn-ea"/>
            </a:endParaRPr>
          </a:p>
          <a:p>
            <a:pPr marL="324000" indent="-324000" algn="just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200" kern="0" dirty="0">
                <a:latin typeface="+mn-lt"/>
                <a:ea typeface="+mn-ea"/>
              </a:rPr>
              <a:t>蓄水建造物目前依</a:t>
            </a:r>
            <a:r>
              <a:rPr kumimoji="0" lang="zh-TW" altLang="en-US" sz="2200" kern="0" dirty="0" smtClean="0">
                <a:latin typeface="+mn-lt"/>
                <a:ea typeface="+mn-ea"/>
              </a:rPr>
              <a:t>「</a:t>
            </a:r>
            <a:r>
              <a:rPr kumimoji="0" lang="zh-TW" altLang="en-US" sz="2200" kern="0" dirty="0" smtClean="0">
                <a:solidFill>
                  <a:srgbClr val="FF0000"/>
                </a:solidFill>
                <a:latin typeface="+mn-lt"/>
                <a:ea typeface="+mn-ea"/>
              </a:rPr>
              <a:t>規模</a:t>
            </a:r>
            <a:r>
              <a:rPr kumimoji="0" lang="zh-TW" altLang="en-US" sz="2200" kern="0" dirty="0" smtClean="0">
                <a:latin typeface="+mn-lt"/>
                <a:ea typeface="+mn-ea"/>
              </a:rPr>
              <a:t>」與「</a:t>
            </a:r>
            <a:r>
              <a:rPr kumimoji="0" lang="zh-TW" altLang="en-US" sz="2200" kern="0" dirty="0" smtClean="0">
                <a:solidFill>
                  <a:srgbClr val="FF0000"/>
                </a:solidFill>
                <a:latin typeface="+mn-lt"/>
                <a:ea typeface="+mn-ea"/>
              </a:rPr>
              <a:t>災害潛勢</a:t>
            </a:r>
            <a:r>
              <a:rPr kumimoji="0" lang="zh-TW" altLang="en-US" sz="2200" kern="0" dirty="0" smtClean="0">
                <a:latin typeface="+mn-lt"/>
                <a:ea typeface="+mn-ea"/>
              </a:rPr>
              <a:t>」不同區分為三級</a:t>
            </a:r>
            <a:endParaRPr kumimoji="0" lang="zh-TW" altLang="en-US" sz="2200" kern="0" dirty="0">
              <a:latin typeface="+mn-lt"/>
              <a:ea typeface="+mn-ea"/>
            </a:endParaRPr>
          </a:p>
          <a:p>
            <a:pPr marL="709200" lvl="2" indent="-252000" algn="just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  <a:defRPr/>
            </a:pPr>
            <a:r>
              <a:rPr kumimoji="0" lang="zh-TW" altLang="en-US" sz="2000" kern="0" dirty="0" smtClean="0">
                <a:solidFill>
                  <a:srgbClr val="FF0000"/>
                </a:solidFill>
                <a:latin typeface="+mn-lt"/>
                <a:ea typeface="+mn-ea"/>
              </a:rPr>
              <a:t>第一級</a:t>
            </a:r>
            <a:endParaRPr kumimoji="0" lang="zh-TW" altLang="en-US" sz="2000" kern="0" dirty="0">
              <a:latin typeface="+mn-lt"/>
              <a:ea typeface="+mn-ea"/>
            </a:endParaRPr>
          </a:p>
          <a:p>
            <a:pPr marL="800100" lvl="1" indent="-432000" algn="just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kumimoji="0" lang="zh-TW" altLang="en-US" sz="1800" kern="0" dirty="0">
                <a:latin typeface="+mn-lt"/>
                <a:ea typeface="+mn-ea"/>
              </a:rPr>
              <a:t>    </a:t>
            </a:r>
            <a:r>
              <a:rPr kumimoji="0" lang="zh-TW" altLang="en-US" sz="1800" kern="0" dirty="0" smtClean="0">
                <a:latin typeface="+mn-lt"/>
                <a:ea typeface="+mn-ea"/>
              </a:rPr>
              <a:t>    </a:t>
            </a:r>
            <a:r>
              <a:rPr kumimoji="0" lang="en-US" altLang="zh-TW" sz="1800" kern="0" dirty="0" smtClean="0">
                <a:latin typeface="+mn-lt"/>
                <a:ea typeface="+mn-ea"/>
              </a:rPr>
              <a:t>1)</a:t>
            </a:r>
            <a:r>
              <a:rPr kumimoji="0" lang="zh-TW" altLang="en-US" sz="1800" kern="0" dirty="0" smtClean="0">
                <a:latin typeface="+mn-lt"/>
                <a:ea typeface="+mn-ea"/>
              </a:rPr>
              <a:t>規模：壩高＞</a:t>
            </a:r>
            <a:r>
              <a:rPr kumimoji="0" lang="en-US" altLang="zh-TW" sz="1800" kern="0" dirty="0" smtClean="0">
                <a:solidFill>
                  <a:srgbClr val="0033CC"/>
                </a:solidFill>
                <a:latin typeface="+mn-lt"/>
                <a:ea typeface="+mn-ea"/>
              </a:rPr>
              <a:t>60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公尺</a:t>
            </a:r>
            <a:r>
              <a:rPr kumimoji="0" lang="zh-TW" altLang="en-US" sz="1800" kern="0" dirty="0" smtClean="0">
                <a:latin typeface="+mn-lt"/>
                <a:ea typeface="+mn-ea"/>
              </a:rPr>
              <a:t>且總蓄水量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＞</a:t>
            </a:r>
            <a:r>
              <a:rPr kumimoji="0" lang="en-US" altLang="zh-TW" sz="1800" kern="0" dirty="0" smtClean="0">
                <a:solidFill>
                  <a:srgbClr val="0033CC"/>
                </a:solidFill>
                <a:latin typeface="+mn-lt"/>
                <a:ea typeface="+mn-ea"/>
              </a:rPr>
              <a:t>1,000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萬</a:t>
            </a:r>
            <a:r>
              <a:rPr kumimoji="0" lang="zh-TW" altLang="en-US" sz="1800" kern="0" dirty="0" smtClean="0">
                <a:latin typeface="+mn-lt"/>
                <a:ea typeface="+mn-ea"/>
              </a:rPr>
              <a:t>立方公尺，或 總蓄水量＞</a:t>
            </a:r>
            <a:r>
              <a:rPr kumimoji="0" lang="en-US" altLang="zh-TW" sz="1800" kern="0" dirty="0" smtClean="0">
                <a:solidFill>
                  <a:srgbClr val="0033CC"/>
                </a:solidFill>
                <a:latin typeface="+mn-lt"/>
                <a:ea typeface="+mn-ea"/>
              </a:rPr>
              <a:t>1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億</a:t>
            </a:r>
            <a:r>
              <a:rPr kumimoji="0" lang="zh-TW" altLang="en-US" sz="1800" kern="0" dirty="0" smtClean="0">
                <a:latin typeface="+mn-lt"/>
                <a:ea typeface="+mn-ea"/>
              </a:rPr>
              <a:t>立方公尺</a:t>
            </a:r>
            <a:endParaRPr kumimoji="0" lang="zh-TW" altLang="en-US" sz="1800" kern="0" dirty="0">
              <a:latin typeface="+mn-lt"/>
              <a:ea typeface="+mn-ea"/>
            </a:endParaRPr>
          </a:p>
          <a:p>
            <a:pPr marL="800100" lvl="1" indent="-432000" algn="just" eaLnBrk="0" hangingPunct="0">
              <a:lnSpc>
                <a:spcPct val="120000"/>
              </a:lnSpc>
              <a:spcBef>
                <a:spcPts val="0"/>
              </a:spcBef>
              <a:spcAft>
                <a:spcPct val="30000"/>
              </a:spcAft>
              <a:buClr>
                <a:schemeClr val="hlink"/>
              </a:buClr>
              <a:defRPr/>
            </a:pPr>
            <a:r>
              <a:rPr kumimoji="0" lang="zh-TW" altLang="en-US" sz="1800" kern="0" dirty="0" smtClean="0">
                <a:latin typeface="+mn-lt"/>
                <a:ea typeface="+mn-ea"/>
              </a:rPr>
              <a:t>   且  </a:t>
            </a:r>
            <a:r>
              <a:rPr kumimoji="0" lang="en-US" altLang="zh-TW" sz="1800" kern="0" dirty="0" smtClean="0">
                <a:latin typeface="+mn-lt"/>
                <a:ea typeface="+mn-ea"/>
              </a:rPr>
              <a:t>2)</a:t>
            </a:r>
            <a:r>
              <a:rPr kumimoji="0" lang="zh-TW" altLang="en-US" sz="1800" kern="0" dirty="0" smtClean="0">
                <a:latin typeface="+mn-lt"/>
                <a:ea typeface="+mn-ea"/>
              </a:rPr>
              <a:t>災害潛勢：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潰壩災損嚴重</a:t>
            </a:r>
            <a:endParaRPr kumimoji="0" lang="zh-TW" altLang="en-US" sz="1800" kern="0" dirty="0">
              <a:latin typeface="+mn-lt"/>
              <a:ea typeface="+mn-ea"/>
            </a:endParaRPr>
          </a:p>
          <a:p>
            <a:pPr marL="709200" indent="-252000" algn="just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  <a:defRPr/>
            </a:pPr>
            <a:r>
              <a:rPr kumimoji="0" lang="zh-TW" altLang="en-US" sz="2000" kern="0" dirty="0" smtClean="0">
                <a:solidFill>
                  <a:srgbClr val="FF0000"/>
                </a:solidFill>
                <a:latin typeface="+mn-lt"/>
                <a:ea typeface="+mn-ea"/>
              </a:rPr>
              <a:t>第二級</a:t>
            </a:r>
          </a:p>
          <a:p>
            <a:pPr marL="799200" indent="-432000" algn="just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kumimoji="0" lang="zh-TW" altLang="en-US" sz="1800" kern="0" dirty="0">
                <a:latin typeface="+mn-lt"/>
                <a:ea typeface="+mn-ea"/>
              </a:rPr>
              <a:t>         </a:t>
            </a:r>
            <a:r>
              <a:rPr kumimoji="0" lang="en-US" altLang="zh-TW" sz="1800" kern="0" dirty="0">
                <a:latin typeface="+mn-lt"/>
                <a:ea typeface="+mn-ea"/>
              </a:rPr>
              <a:t>1</a:t>
            </a:r>
            <a:r>
              <a:rPr kumimoji="0" lang="en-US" altLang="zh-TW" sz="1800" kern="0" dirty="0" smtClean="0">
                <a:latin typeface="+mn-lt"/>
                <a:ea typeface="+mn-ea"/>
              </a:rPr>
              <a:t>)</a:t>
            </a:r>
            <a:r>
              <a:rPr kumimoji="0" lang="zh-TW" altLang="en-US" sz="1800" kern="0" dirty="0" smtClean="0">
                <a:latin typeface="+mn-lt"/>
                <a:ea typeface="+mn-ea"/>
              </a:rPr>
              <a:t>規模： </a:t>
            </a:r>
            <a:r>
              <a:rPr kumimoji="0" lang="en-US" altLang="zh-TW" sz="1800" kern="0" dirty="0" smtClean="0">
                <a:solidFill>
                  <a:srgbClr val="0033CC"/>
                </a:solidFill>
                <a:latin typeface="+mn-lt"/>
                <a:ea typeface="+mn-ea"/>
              </a:rPr>
              <a:t>60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公尺</a:t>
            </a:r>
            <a:r>
              <a:rPr kumimoji="0" lang="zh-TW" altLang="en-US" sz="1800" kern="0" dirty="0" smtClean="0">
                <a:latin typeface="+mn-lt"/>
                <a:ea typeface="+mn-ea"/>
              </a:rPr>
              <a:t>＞壩高＞</a:t>
            </a:r>
            <a:r>
              <a:rPr kumimoji="0" lang="en-US" altLang="zh-TW" sz="1800" kern="0" dirty="0" smtClean="0">
                <a:solidFill>
                  <a:srgbClr val="0033CC"/>
                </a:solidFill>
                <a:latin typeface="+mn-lt"/>
                <a:ea typeface="+mn-ea"/>
              </a:rPr>
              <a:t>7.5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公尺</a:t>
            </a:r>
            <a:r>
              <a:rPr kumimoji="0" lang="zh-TW" altLang="en-US" sz="1800" kern="0" dirty="0" smtClean="0">
                <a:latin typeface="+mn-lt"/>
                <a:ea typeface="+mn-ea"/>
              </a:rPr>
              <a:t>且  </a:t>
            </a:r>
            <a:r>
              <a:rPr kumimoji="0" lang="en-US" altLang="zh-TW" sz="1800" kern="0" dirty="0" smtClean="0">
                <a:solidFill>
                  <a:srgbClr val="0033CC"/>
                </a:solidFill>
                <a:latin typeface="+mn-lt"/>
                <a:ea typeface="+mn-ea"/>
              </a:rPr>
              <a:t>1,000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萬</a:t>
            </a:r>
            <a:r>
              <a:rPr kumimoji="0" lang="zh-TW" altLang="en-US" sz="1800" kern="0" dirty="0" smtClean="0">
                <a:latin typeface="+mn-lt"/>
                <a:ea typeface="+mn-ea"/>
              </a:rPr>
              <a:t>立方公尺＞總蓄水量＞</a:t>
            </a:r>
            <a:r>
              <a:rPr kumimoji="0" lang="en-US" altLang="zh-TW" sz="1800" kern="0" dirty="0" smtClean="0">
                <a:solidFill>
                  <a:srgbClr val="0033CC"/>
                </a:solidFill>
                <a:latin typeface="+mn-lt"/>
                <a:ea typeface="+mn-ea"/>
              </a:rPr>
              <a:t>10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萬</a:t>
            </a:r>
            <a:r>
              <a:rPr kumimoji="0" lang="zh-TW" altLang="en-US" sz="1800" kern="0" dirty="0" smtClean="0">
                <a:latin typeface="+mn-lt"/>
                <a:ea typeface="+mn-ea"/>
              </a:rPr>
              <a:t>立方公尺</a:t>
            </a:r>
            <a:endParaRPr kumimoji="0" lang="zh-TW" altLang="en-US" sz="1800" kern="0" dirty="0">
              <a:latin typeface="+mn-lt"/>
              <a:ea typeface="+mn-ea"/>
            </a:endParaRPr>
          </a:p>
          <a:p>
            <a:pPr marL="799200" indent="-432000" algn="just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kumimoji="0" lang="zh-TW" altLang="en-US" sz="1800" kern="0" dirty="0" smtClean="0">
                <a:latin typeface="+mn-lt"/>
                <a:ea typeface="+mn-ea"/>
              </a:rPr>
              <a:t>   或  </a:t>
            </a:r>
            <a:r>
              <a:rPr kumimoji="0" lang="en-US" altLang="zh-TW" sz="1800" kern="0" dirty="0" smtClean="0">
                <a:latin typeface="+mn-lt"/>
                <a:ea typeface="+mn-ea"/>
              </a:rPr>
              <a:t>2)</a:t>
            </a:r>
            <a:r>
              <a:rPr kumimoji="0" lang="zh-TW" altLang="en-US" sz="1800" kern="0" dirty="0" smtClean="0">
                <a:latin typeface="+mn-lt"/>
                <a:ea typeface="+mn-ea"/>
              </a:rPr>
              <a:t>災害潛勢：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潰壩災損輕微</a:t>
            </a:r>
            <a:endParaRPr kumimoji="0" lang="zh-TW" altLang="en-US" sz="1800" kern="0" dirty="0">
              <a:latin typeface="+mn-lt"/>
              <a:ea typeface="+mn-ea"/>
            </a:endParaRPr>
          </a:p>
          <a:p>
            <a:pPr marL="709200" lvl="1" indent="-252000" algn="just" eaLnBrk="0" hangingPunct="0">
              <a:lnSpc>
                <a:spcPct val="120000"/>
              </a:lnSpc>
              <a:spcBef>
                <a:spcPts val="1200"/>
              </a:spcBef>
              <a:spcAft>
                <a:spcPct val="3000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  <a:defRPr/>
            </a:pPr>
            <a:r>
              <a:rPr kumimoji="0" lang="zh-TW" altLang="en-US" sz="2000" kern="0" dirty="0" smtClean="0">
                <a:solidFill>
                  <a:srgbClr val="FF0000"/>
                </a:solidFill>
                <a:latin typeface="+mn-lt"/>
                <a:ea typeface="+mn-ea"/>
              </a:rPr>
              <a:t>第三級</a:t>
            </a:r>
            <a:endParaRPr kumimoji="0" lang="zh-TW" altLang="en-US" sz="2000" kern="0" dirty="0">
              <a:solidFill>
                <a:srgbClr val="FF0000"/>
              </a:solidFill>
              <a:latin typeface="+mn-lt"/>
              <a:ea typeface="+mn-ea"/>
            </a:endParaRPr>
          </a:p>
          <a:p>
            <a:pPr marL="799200" lvl="1" indent="-432000" algn="just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kumimoji="0" lang="zh-TW" altLang="en-US" sz="1700" kern="0" dirty="0">
                <a:latin typeface="+mn-lt"/>
                <a:ea typeface="+mn-ea"/>
              </a:rPr>
              <a:t>         </a:t>
            </a:r>
            <a:r>
              <a:rPr kumimoji="0" lang="en-US" altLang="zh-TW" sz="1800" kern="0" dirty="0">
                <a:latin typeface="+mn-lt"/>
                <a:ea typeface="+mn-ea"/>
              </a:rPr>
              <a:t>1</a:t>
            </a:r>
            <a:r>
              <a:rPr kumimoji="0" lang="en-US" altLang="zh-TW" sz="1800" kern="0" dirty="0" smtClean="0">
                <a:latin typeface="+mn-lt"/>
                <a:ea typeface="+mn-ea"/>
              </a:rPr>
              <a:t>)</a:t>
            </a:r>
            <a:r>
              <a:rPr kumimoji="0" lang="zh-TW" altLang="en-US" sz="1800" kern="0" dirty="0" smtClean="0">
                <a:latin typeface="+mn-lt"/>
                <a:ea typeface="+mn-ea"/>
              </a:rPr>
              <a:t>規模：壩高＜</a:t>
            </a:r>
            <a:r>
              <a:rPr kumimoji="0" lang="en-US" altLang="zh-TW" sz="1800" kern="0" dirty="0">
                <a:solidFill>
                  <a:srgbClr val="0033CC"/>
                </a:solidFill>
                <a:latin typeface="+mn-lt"/>
                <a:ea typeface="+mn-ea"/>
              </a:rPr>
              <a:t>7.5</a:t>
            </a:r>
            <a:r>
              <a:rPr kumimoji="0" lang="zh-TW" altLang="en-US" sz="1800" kern="0" dirty="0">
                <a:solidFill>
                  <a:srgbClr val="0033CC"/>
                </a:solidFill>
                <a:latin typeface="+mn-lt"/>
                <a:ea typeface="+mn-ea"/>
              </a:rPr>
              <a:t>公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尺</a:t>
            </a:r>
            <a:r>
              <a:rPr kumimoji="0" lang="zh-TW" altLang="en-US" sz="1800" kern="0" dirty="0" smtClean="0">
                <a:latin typeface="+mn-lt"/>
                <a:ea typeface="+mn-ea"/>
              </a:rPr>
              <a:t>且總蓄水量＜</a:t>
            </a:r>
            <a:r>
              <a:rPr kumimoji="0" lang="en-US" altLang="zh-TW" sz="1800" kern="0" dirty="0" smtClean="0">
                <a:solidFill>
                  <a:srgbClr val="0033CC"/>
                </a:solidFill>
                <a:latin typeface="+mn-lt"/>
                <a:ea typeface="+mn-ea"/>
              </a:rPr>
              <a:t>10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萬</a:t>
            </a:r>
            <a:r>
              <a:rPr kumimoji="0" lang="zh-TW" altLang="en-US" sz="1800" kern="0" dirty="0" smtClean="0">
                <a:latin typeface="+mn-lt"/>
                <a:ea typeface="+mn-ea"/>
              </a:rPr>
              <a:t>立方公尺</a:t>
            </a:r>
            <a:r>
              <a:rPr kumimoji="0" lang="zh-TW" altLang="en-US" sz="1800" kern="0" dirty="0">
                <a:latin typeface="+mn-lt"/>
                <a:ea typeface="+mn-ea"/>
              </a:rPr>
              <a:t>，或</a:t>
            </a:r>
            <a:r>
              <a:rPr kumimoji="0" lang="zh-TW" altLang="en-US" sz="1800" kern="0" dirty="0" smtClean="0">
                <a:latin typeface="+mn-lt"/>
                <a:ea typeface="+mn-ea"/>
              </a:rPr>
              <a:t>「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離島濱海之水庫</a:t>
            </a:r>
            <a:r>
              <a:rPr kumimoji="0" lang="zh-TW" altLang="en-US" sz="1800" kern="0" dirty="0" smtClean="0">
                <a:latin typeface="+mn-lt"/>
                <a:ea typeface="+mn-ea"/>
              </a:rPr>
              <a:t>」，</a:t>
            </a:r>
            <a:endParaRPr kumimoji="0" lang="zh-TW" altLang="en-US" sz="1800" kern="0" dirty="0">
              <a:latin typeface="+mn-lt"/>
              <a:ea typeface="+mn-ea"/>
            </a:endParaRPr>
          </a:p>
          <a:p>
            <a:pPr marL="799200" indent="-432000" algn="just" eaLnBrk="0" hangingPunct="0">
              <a:lnSpc>
                <a:spcPct val="120000"/>
              </a:lnSpc>
              <a:spcBef>
                <a:spcPts val="0"/>
              </a:spcBef>
              <a:spcAft>
                <a:spcPct val="30000"/>
              </a:spcAft>
              <a:buClr>
                <a:schemeClr val="hlink"/>
              </a:buClr>
              <a:defRPr/>
            </a:pPr>
            <a:r>
              <a:rPr kumimoji="0" lang="zh-TW" altLang="en-US" sz="1800" kern="0" dirty="0" smtClean="0">
                <a:latin typeface="+mn-lt"/>
                <a:ea typeface="+mn-ea"/>
              </a:rPr>
              <a:t>    且 </a:t>
            </a:r>
            <a:r>
              <a:rPr kumimoji="0" lang="en-US" altLang="zh-TW" sz="1800" kern="0" dirty="0" smtClean="0">
                <a:latin typeface="+mn-lt"/>
                <a:ea typeface="+mn-ea"/>
              </a:rPr>
              <a:t>2)</a:t>
            </a:r>
            <a:r>
              <a:rPr kumimoji="0" lang="zh-TW" altLang="en-US" sz="1800" kern="0" dirty="0" smtClean="0">
                <a:latin typeface="+mn-lt"/>
                <a:ea typeface="+mn-ea"/>
              </a:rPr>
              <a:t>災害潛勢：</a:t>
            </a:r>
            <a:r>
              <a:rPr kumimoji="0" lang="zh-TW" altLang="en-US" sz="1800" kern="0" dirty="0" smtClean="0">
                <a:solidFill>
                  <a:srgbClr val="0033CC"/>
                </a:solidFill>
                <a:latin typeface="+mn-lt"/>
                <a:ea typeface="+mn-ea"/>
              </a:rPr>
              <a:t>潰壩災損極輕或無</a:t>
            </a:r>
            <a:endParaRPr kumimoji="0" lang="zh-TW" altLang="en-US" sz="1800" kern="0" dirty="0">
              <a:latin typeface="+mn-lt"/>
              <a:ea typeface="+mn-ea"/>
            </a:endParaRPr>
          </a:p>
          <a:p>
            <a:pPr marL="342900" indent="-342900" algn="just" eaLnBrk="0" hangingPunct="0">
              <a:lnSpc>
                <a:spcPct val="120000"/>
              </a:lnSpc>
              <a:spcBef>
                <a:spcPts val="0"/>
              </a:spcBef>
              <a:spcAft>
                <a:spcPct val="30000"/>
              </a:spcAft>
              <a:buClr>
                <a:schemeClr val="hlink"/>
              </a:buClr>
              <a:defRPr/>
            </a:pPr>
            <a:endParaRPr kumimoji="0" lang="zh-TW" altLang="en-US" sz="1400" kern="0" dirty="0">
              <a:latin typeface="+mn-lt"/>
              <a:ea typeface="+mn-ea"/>
            </a:endParaRPr>
          </a:p>
          <a:p>
            <a:pPr marL="800100" lvl="1" indent="-342900" algn="just" eaLnBrk="0" hangingPunct="0">
              <a:lnSpc>
                <a:spcPct val="120000"/>
              </a:lnSpc>
              <a:spcBef>
                <a:spcPts val="0"/>
              </a:spcBef>
              <a:spcAft>
                <a:spcPct val="20000"/>
              </a:spcAft>
              <a:buClr>
                <a:schemeClr val="accent1"/>
              </a:buClr>
              <a:defRPr/>
            </a:pPr>
            <a:endParaRPr kumimoji="0" lang="zh-TW" altLang="en-US" sz="1400" kern="0" dirty="0">
              <a:latin typeface="+mn-lt"/>
              <a:ea typeface="+mn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827212" y="590550"/>
            <a:ext cx="6906207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水庫管理制度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</a:t>
            </a:r>
            <a:r>
              <a:rPr kumimoji="0" lang="zh-TW" altLang="en-US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水庫分級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ea typeface="華康POP1體W5" pitchFamily="81" charset="-120"/>
                <a:cs typeface="Aharoni" pitchFamily="2" charset="-79"/>
                <a:sym typeface="Wingdings 3"/>
              </a:rPr>
              <a:t>(1/2)</a:t>
            </a:r>
            <a:endParaRPr kumimoji="0" lang="en-US" altLang="zh-TW" sz="26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ea typeface="華康POP1體W5" pitchFamily="81" charset="-120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/>
          <p:nvPr/>
        </p:nvPicPr>
        <p:blipFill>
          <a:blip r:embed="rId2" cstate="print"/>
          <a:srcRect l="23261" t="4786" r="22663" b="16877"/>
          <a:stretch>
            <a:fillRect/>
          </a:stretch>
        </p:blipFill>
        <p:spPr bwMode="auto">
          <a:xfrm>
            <a:off x="2449757" y="1281792"/>
            <a:ext cx="4995863" cy="542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2056486-427E-420B-A3FE-9FAB54114AFC}" type="slidenum">
              <a:rPr lang="zh-TW" altLang="en-US" smtClean="0"/>
              <a:pPr>
                <a:defRPr/>
              </a:pPr>
              <a:t>25</a:t>
            </a:fld>
            <a:endParaRPr lang="en-US" altLang="zh-TW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38225" y="2005065"/>
            <a:ext cx="609601" cy="3576585"/>
          </a:xfrm>
          <a:prstGeom prst="rect">
            <a:avLst/>
          </a:prstGeom>
        </p:spPr>
        <p:txBody>
          <a:bodyPr vert="eaVert"/>
          <a:lstStyle/>
          <a:p>
            <a:pPr algn="ctr"/>
            <a:r>
              <a:rPr kumimoji="0" lang="zh-TW" altLang="zh-TW" sz="2400" b="1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國內蓄水庫分級作業流程</a:t>
            </a:r>
            <a:endParaRPr kumimoji="0" lang="zh-TW" altLang="en-US" sz="2400" b="1" kern="0" dirty="0" smtClean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27212" y="590550"/>
            <a:ext cx="6906207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水庫管理制度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</a:t>
            </a:r>
            <a:r>
              <a:rPr kumimoji="0" lang="zh-TW" altLang="en-US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水庫分級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ea typeface="華康POP1體W5" pitchFamily="81" charset="-120"/>
                <a:cs typeface="Aharoni" pitchFamily="2" charset="-79"/>
                <a:sym typeface="Wingdings 3"/>
              </a:rPr>
              <a:t>(2/2)</a:t>
            </a:r>
            <a:endParaRPr kumimoji="0" lang="en-US" altLang="zh-TW" sz="26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ea typeface="華康POP1體W5" pitchFamily="81" charset="-120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eaLnBrk="0" hangingPunct="0">
              <a:defRPr/>
            </a:pPr>
            <a:endParaRPr kumimoji="0" lang="en-US" altLang="zh-TW" sz="32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9008" y="5904275"/>
            <a:ext cx="211523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0000"/>
              </a:lnSpc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defRPr/>
            </a:pPr>
            <a:r>
              <a:rPr kumimoji="0" lang="zh-TW" altLang="en-US" kern="0" dirty="0" smtClean="0">
                <a:latin typeface="+mj-ea"/>
                <a:ea typeface="+mj-ea"/>
              </a:rPr>
              <a:t>由主管機關</a:t>
            </a:r>
            <a:r>
              <a:rPr kumimoji="0" lang="en-US" altLang="zh-TW" kern="0" dirty="0">
                <a:latin typeface="+mj-ea"/>
                <a:ea typeface="+mj-ea"/>
              </a:rPr>
              <a:t>(</a:t>
            </a:r>
            <a:r>
              <a:rPr kumimoji="0" lang="zh-TW" altLang="en-US" kern="0" dirty="0">
                <a:latin typeface="+mj-ea"/>
                <a:ea typeface="+mj-ea"/>
              </a:rPr>
              <a:t>經濟部</a:t>
            </a:r>
            <a:r>
              <a:rPr kumimoji="0" lang="en-US" altLang="zh-TW" kern="0" dirty="0" smtClean="0">
                <a:latin typeface="+mj-ea"/>
                <a:ea typeface="+mj-ea"/>
              </a:rPr>
              <a:t>)</a:t>
            </a:r>
            <a:r>
              <a:rPr kumimoji="0" lang="zh-TW" altLang="en-US" kern="0" dirty="0" smtClean="0">
                <a:latin typeface="+mj-ea"/>
                <a:ea typeface="+mj-ea"/>
              </a:rPr>
              <a:t>分級公告者為準</a:t>
            </a:r>
            <a:endParaRPr kumimoji="0" lang="en-US" altLang="zh-TW" kern="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712913" y="593725"/>
            <a:ext cx="3105150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台灣既有水庫分佈</a:t>
            </a:r>
            <a:endParaRPr kumimoji="0" lang="en-US" altLang="zh-TW" sz="28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5" y="1262844"/>
            <a:ext cx="3956897" cy="558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818063" y="1709815"/>
            <a:ext cx="423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「蓄水及引水」類</a:t>
            </a:r>
            <a:r>
              <a:rPr lang="zh-TW" altLang="en-US" sz="2400" b="0" dirty="0">
                <a:latin typeface="華康粗黑體" panose="020B0709000000000000" pitchFamily="49" charset="-120"/>
                <a:ea typeface="華康粗黑體" panose="020B0709000000000000" pitchFamily="49" charset="-120"/>
              </a:rPr>
              <a:t>水利建造物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62342"/>
              </p:ext>
            </p:extLst>
          </p:nvPr>
        </p:nvGraphicFramePr>
        <p:xfrm>
          <a:off x="4818065" y="2249875"/>
          <a:ext cx="477045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742"/>
                <a:gridCol w="736388"/>
                <a:gridCol w="2880320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b="0" dirty="0" smtClean="0"/>
                        <a:t>水庫等級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 smtClean="0"/>
                        <a:t>數量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代表水庫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一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0" dirty="0" smtClean="0"/>
                        <a:t>石門、翡翠水庫</a:t>
                      </a:r>
                      <a:r>
                        <a:rPr lang="en-US" altLang="zh-TW" b="0" dirty="0" smtClean="0"/>
                        <a:t>… 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0" dirty="0" smtClean="0"/>
                        <a:t>明德水庫、士林攔河堰</a:t>
                      </a:r>
                      <a:r>
                        <a:rPr lang="en-US" altLang="zh-TW" b="0" dirty="0" smtClean="0"/>
                        <a:t>… 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三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0" dirty="0" smtClean="0"/>
                        <a:t>七美水庫、龍鑾潭水庫</a:t>
                      </a:r>
                      <a:r>
                        <a:rPr lang="en-US" altLang="zh-TW" b="0" dirty="0" smtClean="0"/>
                        <a:t>…. 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總計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4818063" y="4163886"/>
            <a:ext cx="4815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0" dirty="0">
                <a:latin typeface="+mj-ea"/>
                <a:ea typeface="+mj-ea"/>
              </a:rPr>
              <a:t>註</a:t>
            </a:r>
            <a:r>
              <a:rPr lang="en-US" altLang="zh-TW" sz="1800" b="0" dirty="0" smtClean="0">
                <a:latin typeface="+mj-ea"/>
                <a:ea typeface="+mj-ea"/>
              </a:rPr>
              <a:t>:</a:t>
            </a:r>
          </a:p>
          <a:p>
            <a:r>
              <a:rPr lang="en-US" altLang="zh-TW" sz="1800" b="0" dirty="0" smtClean="0">
                <a:latin typeface="+mj-ea"/>
                <a:ea typeface="+mj-ea"/>
              </a:rPr>
              <a:t>1.</a:t>
            </a:r>
            <a:r>
              <a:rPr lang="zh-TW" altLang="en-US" sz="1800" b="0" dirty="0" smtClean="0">
                <a:latin typeface="+mj-ea"/>
                <a:ea typeface="+mj-ea"/>
              </a:rPr>
              <a:t>資料</a:t>
            </a:r>
            <a:r>
              <a:rPr lang="zh-TW" altLang="en-US" sz="1800" b="0" dirty="0">
                <a:latin typeface="+mj-ea"/>
                <a:ea typeface="+mj-ea"/>
              </a:rPr>
              <a:t>來源</a:t>
            </a:r>
            <a:r>
              <a:rPr lang="en-US" altLang="zh-TW" sz="1800" b="0" dirty="0">
                <a:latin typeface="+mj-ea"/>
                <a:ea typeface="+mj-ea"/>
              </a:rPr>
              <a:t>103.06.23</a:t>
            </a:r>
            <a:r>
              <a:rPr lang="zh-TW" altLang="en-US" sz="1800" b="0" dirty="0">
                <a:latin typeface="+mj-ea"/>
                <a:ea typeface="+mj-ea"/>
              </a:rPr>
              <a:t>經濟部公告。 </a:t>
            </a:r>
          </a:p>
          <a:p>
            <a:pPr marL="265113" indent="-265113"/>
            <a:r>
              <a:rPr lang="en-US" altLang="zh-TW" sz="1800" b="0" dirty="0">
                <a:latin typeface="+mj-ea"/>
                <a:ea typeface="+mj-ea"/>
              </a:rPr>
              <a:t>2</a:t>
            </a:r>
            <a:r>
              <a:rPr lang="en-US" altLang="zh-TW" sz="1800" b="0" dirty="0" smtClean="0">
                <a:latin typeface="+mj-ea"/>
                <a:ea typeface="+mj-ea"/>
              </a:rPr>
              <a:t>.</a:t>
            </a:r>
            <a:r>
              <a:rPr lang="zh-TW" altLang="en-US" sz="1800" b="0" dirty="0">
                <a:latin typeface="+mj-ea"/>
                <a:ea typeface="+mj-ea"/>
              </a:rPr>
              <a:t>經統計</a:t>
            </a:r>
            <a:r>
              <a:rPr lang="zh-TW" altLang="en-US" sz="1800" b="0" dirty="0" smtClean="0">
                <a:latin typeface="+mj-ea"/>
                <a:ea typeface="+mj-ea"/>
              </a:rPr>
              <a:t>各</a:t>
            </a:r>
            <a:r>
              <a:rPr lang="zh-TW" altLang="en-US" sz="1800" b="0" dirty="0">
                <a:latin typeface="+mj-ea"/>
                <a:ea typeface="+mj-ea"/>
              </a:rPr>
              <a:t>農田水利</a:t>
            </a:r>
            <a:r>
              <a:rPr lang="zh-TW" altLang="en-US" sz="1800" b="0" dirty="0" smtClean="0">
                <a:latin typeface="+mj-ea"/>
                <a:ea typeface="+mj-ea"/>
              </a:rPr>
              <a:t>會資料，</a:t>
            </a:r>
            <a:r>
              <a:rPr lang="zh-TW" altLang="en-US" sz="1800" b="0" dirty="0">
                <a:latin typeface="+mj-ea"/>
                <a:ea typeface="+mj-ea"/>
              </a:rPr>
              <a:t>含大小埤塘</a:t>
            </a:r>
            <a:r>
              <a:rPr lang="zh-TW" altLang="en-US" sz="1800" b="0" dirty="0" smtClean="0">
                <a:latin typeface="+mj-ea"/>
                <a:ea typeface="+mj-ea"/>
              </a:rPr>
              <a:t>共</a:t>
            </a:r>
            <a:r>
              <a:rPr lang="en-US" altLang="zh-TW" sz="1800" b="0" dirty="0">
                <a:latin typeface="+mj-ea"/>
                <a:ea typeface="+mj-ea"/>
              </a:rPr>
              <a:t>771</a:t>
            </a:r>
            <a:r>
              <a:rPr lang="zh-TW" altLang="en-US" sz="1800" b="0" dirty="0">
                <a:latin typeface="+mj-ea"/>
                <a:ea typeface="+mj-ea"/>
              </a:rPr>
              <a:t>座蓄水建造物。</a:t>
            </a:r>
            <a:endParaRPr lang="zh-TW" altLang="en-US" sz="1800" dirty="0">
              <a:latin typeface="+mj-ea"/>
              <a:ea typeface="+mj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669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編號版面配置區 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6E42152-E98D-405E-99D6-76F0AD65756B}" type="slidenum">
              <a:rPr lang="zh-TW" altLang="en-US" smtClean="0"/>
              <a:pPr/>
              <a:t>27</a:t>
            </a:fld>
            <a:endParaRPr lang="en-US" altLang="zh-TW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73050" y="1314450"/>
            <a:ext cx="4814888" cy="5400675"/>
          </a:xfrm>
          <a:prstGeom prst="rect">
            <a:avLst/>
          </a:prstGeom>
        </p:spPr>
        <p:txBody>
          <a:bodyPr/>
          <a:lstStyle/>
          <a:p>
            <a:pPr marL="342900" indent="-342900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en-US" altLang="zh-TW" sz="2400" kern="0" dirty="0" smtClean="0">
                <a:solidFill>
                  <a:srgbClr val="C00000"/>
                </a:solidFill>
                <a:latin typeface="+mj-ea"/>
                <a:ea typeface="+mj-ea"/>
              </a:rPr>
              <a:t>2003</a:t>
            </a:r>
            <a:r>
              <a:rPr kumimoji="0" lang="zh-TW" altLang="en-US" sz="2400" kern="0" dirty="0" smtClean="0">
                <a:solidFill>
                  <a:srgbClr val="C00000"/>
                </a:solidFill>
                <a:latin typeface="+mj-ea"/>
                <a:ea typeface="+mj-ea"/>
              </a:rPr>
              <a:t>年</a:t>
            </a:r>
            <a:r>
              <a:rPr kumimoji="0" lang="en-US" altLang="zh-TW" sz="2400" kern="0" dirty="0" smtClean="0">
                <a:solidFill>
                  <a:srgbClr val="C00000"/>
                </a:solidFill>
                <a:latin typeface="+mn-lt"/>
                <a:ea typeface="+mn-ea"/>
              </a:rPr>
              <a:t>『</a:t>
            </a:r>
            <a:r>
              <a:rPr kumimoji="0" lang="zh-TW" altLang="en-US" sz="2400" kern="0" dirty="0" smtClean="0">
                <a:solidFill>
                  <a:srgbClr val="C00000"/>
                </a:solidFill>
                <a:latin typeface="+mn-lt"/>
                <a:ea typeface="+mn-ea"/>
              </a:rPr>
              <a:t>水利建造物檢查及安全評估辦法</a:t>
            </a:r>
            <a:r>
              <a:rPr kumimoji="0" lang="en-US" altLang="zh-TW" sz="2400" kern="0" dirty="0" smtClean="0">
                <a:solidFill>
                  <a:srgbClr val="C00000"/>
                </a:solidFill>
                <a:latin typeface="+mn-lt"/>
                <a:ea typeface="+mn-ea"/>
              </a:rPr>
              <a:t>』</a:t>
            </a:r>
            <a:r>
              <a:rPr kumimoji="0" lang="zh-TW" altLang="en-US" sz="2400" kern="0" dirty="0" smtClean="0">
                <a:solidFill>
                  <a:srgbClr val="C00000"/>
                </a:solidFill>
                <a:latin typeface="+mn-lt"/>
                <a:ea typeface="+mn-ea"/>
              </a:rPr>
              <a:t>頒布後</a:t>
            </a:r>
            <a:r>
              <a:rPr kumimoji="0" lang="zh-TW" altLang="en-US" sz="2000" kern="0" dirty="0" smtClean="0">
                <a:latin typeface="+mn-lt"/>
                <a:ea typeface="+mn-ea"/>
              </a:rPr>
              <a:t>將</a:t>
            </a:r>
            <a:r>
              <a:rPr kumimoji="0" lang="zh-TW" altLang="en-US" sz="2000" kern="0" dirty="0" smtClean="0">
                <a:latin typeface="+mn-lt"/>
                <a:ea typeface="+mn-ea"/>
              </a:rPr>
              <a:t>蓄水庫安全管理作業執行分為檢查及安全評估兩大類</a:t>
            </a:r>
            <a:endParaRPr kumimoji="0" lang="en-US" altLang="zh-TW" sz="2000" kern="0" dirty="0">
              <a:latin typeface="+mn-lt"/>
              <a:ea typeface="+mn-ea"/>
            </a:endParaRPr>
          </a:p>
          <a:p>
            <a:pPr marL="342900" indent="-342900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000" kern="0" dirty="0" smtClean="0">
                <a:latin typeface="+mn-lt"/>
                <a:ea typeface="+mn-ea"/>
              </a:rPr>
              <a:t>檢查分為</a:t>
            </a:r>
            <a:r>
              <a:rPr kumimoji="0" lang="zh-TW" altLang="en-US" sz="2000" kern="0" dirty="0" smtClean="0">
                <a:solidFill>
                  <a:srgbClr val="0033CC"/>
                </a:solidFill>
                <a:latin typeface="+mn-lt"/>
                <a:ea typeface="+mn-ea"/>
              </a:rPr>
              <a:t>定期檢查</a:t>
            </a:r>
            <a:r>
              <a:rPr kumimoji="0" lang="zh-TW" altLang="en-US" sz="2000" kern="0" dirty="0" smtClean="0">
                <a:latin typeface="+mn-lt"/>
                <a:ea typeface="+mn-ea"/>
              </a:rPr>
              <a:t>、</a:t>
            </a:r>
            <a:r>
              <a:rPr kumimoji="0" lang="zh-TW" altLang="en-US" sz="2000" kern="0" dirty="0" smtClean="0">
                <a:solidFill>
                  <a:srgbClr val="0033CC"/>
                </a:solidFill>
                <a:latin typeface="+mn-lt"/>
                <a:ea typeface="+mn-ea"/>
              </a:rPr>
              <a:t>不定期檢查</a:t>
            </a:r>
            <a:r>
              <a:rPr kumimoji="0" lang="zh-TW" altLang="en-US" sz="2000" kern="0" dirty="0" smtClean="0">
                <a:latin typeface="+mn-lt"/>
                <a:ea typeface="+mn-ea"/>
              </a:rPr>
              <a:t>及</a:t>
            </a:r>
            <a:r>
              <a:rPr kumimoji="0" lang="zh-TW" altLang="en-US" sz="2000" kern="0" dirty="0" smtClean="0">
                <a:solidFill>
                  <a:srgbClr val="0033CC"/>
                </a:solidFill>
                <a:latin typeface="+mn-lt"/>
                <a:ea typeface="+mn-ea"/>
              </a:rPr>
              <a:t>複查</a:t>
            </a:r>
            <a:r>
              <a:rPr kumimoji="0" lang="zh-TW" altLang="en-US" sz="2000" kern="0" dirty="0" smtClean="0">
                <a:latin typeface="+mn-lt"/>
                <a:ea typeface="+mn-ea"/>
              </a:rPr>
              <a:t>等三種，其檢查目的及工作內容於該辦法第九及第十條內規定</a:t>
            </a:r>
            <a:endParaRPr kumimoji="0" lang="en-US" altLang="zh-TW" sz="2000" kern="0" dirty="0">
              <a:latin typeface="+mn-lt"/>
              <a:ea typeface="+mn-ea"/>
            </a:endParaRPr>
          </a:p>
          <a:p>
            <a:pPr marL="342900" indent="-342900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000" kern="0" dirty="0" smtClean="0">
                <a:latin typeface="+mn-lt"/>
                <a:ea typeface="+mn-ea"/>
              </a:rPr>
              <a:t>安全評估分為</a:t>
            </a:r>
            <a:r>
              <a:rPr kumimoji="0" lang="zh-TW" altLang="en-US" sz="2000" kern="0" dirty="0" smtClean="0">
                <a:solidFill>
                  <a:srgbClr val="0033CC"/>
                </a:solidFill>
                <a:latin typeface="+mn-lt"/>
                <a:ea typeface="+mn-ea"/>
              </a:rPr>
              <a:t>使用前安全複核</a:t>
            </a:r>
            <a:r>
              <a:rPr kumimoji="0" lang="zh-TW" altLang="en-US" sz="2000" kern="0" dirty="0" smtClean="0">
                <a:latin typeface="+mn-lt"/>
                <a:ea typeface="+mn-ea"/>
              </a:rPr>
              <a:t>、</a:t>
            </a:r>
            <a:r>
              <a:rPr kumimoji="0" lang="zh-TW" altLang="en-US" sz="2000" kern="0" dirty="0" smtClean="0">
                <a:solidFill>
                  <a:srgbClr val="0033CC"/>
                </a:solidFill>
                <a:latin typeface="+mn-lt"/>
                <a:ea typeface="+mn-ea"/>
              </a:rPr>
              <a:t>初次使用評估</a:t>
            </a:r>
            <a:r>
              <a:rPr kumimoji="0" lang="zh-TW" altLang="en-US" sz="2000" kern="0" dirty="0" smtClean="0">
                <a:latin typeface="+mn-lt"/>
                <a:ea typeface="+mn-ea"/>
              </a:rPr>
              <a:t>、</a:t>
            </a:r>
            <a:r>
              <a:rPr kumimoji="0" lang="zh-TW" altLang="en-US" sz="2000" kern="0" dirty="0" smtClean="0">
                <a:solidFill>
                  <a:srgbClr val="0033CC"/>
                </a:solidFill>
                <a:latin typeface="+mn-lt"/>
                <a:ea typeface="+mn-ea"/>
              </a:rPr>
              <a:t>定期評估</a:t>
            </a:r>
            <a:r>
              <a:rPr kumimoji="0" lang="zh-TW" altLang="en-US" sz="2000" kern="0" dirty="0" smtClean="0">
                <a:latin typeface="+mn-lt"/>
                <a:ea typeface="+mn-ea"/>
              </a:rPr>
              <a:t>及</a:t>
            </a:r>
            <a:r>
              <a:rPr kumimoji="0" lang="zh-TW" altLang="en-US" sz="2000" kern="0" dirty="0" smtClean="0">
                <a:solidFill>
                  <a:srgbClr val="0033CC"/>
                </a:solidFill>
                <a:latin typeface="+mn-lt"/>
                <a:ea typeface="+mn-ea"/>
              </a:rPr>
              <a:t>特別評估</a:t>
            </a:r>
            <a:r>
              <a:rPr kumimoji="0" lang="zh-TW" altLang="en-US" sz="2000" kern="0" dirty="0" smtClean="0">
                <a:latin typeface="+mn-lt"/>
                <a:ea typeface="+mn-ea"/>
              </a:rPr>
              <a:t>等四類</a:t>
            </a:r>
            <a:r>
              <a:rPr kumimoji="0" lang="en-US" altLang="zh-TW" sz="2000" kern="0" dirty="0" smtClean="0">
                <a:latin typeface="+mn-lt"/>
                <a:ea typeface="+mn-ea"/>
              </a:rPr>
              <a:t>(</a:t>
            </a:r>
            <a:r>
              <a:rPr kumimoji="0" lang="zh-TW" altLang="en-US" sz="2000" kern="0" dirty="0" smtClean="0">
                <a:latin typeface="+mn-lt"/>
                <a:ea typeface="+mn-ea"/>
              </a:rPr>
              <a:t>第</a:t>
            </a:r>
            <a:r>
              <a:rPr kumimoji="0" lang="en-US" altLang="zh-TW" sz="2000" kern="0" dirty="0" smtClean="0">
                <a:latin typeface="+mn-lt"/>
                <a:ea typeface="+mn-ea"/>
              </a:rPr>
              <a:t>17</a:t>
            </a:r>
            <a:r>
              <a:rPr kumimoji="0" lang="zh-TW" altLang="en-US" sz="2000" kern="0" dirty="0" smtClean="0">
                <a:latin typeface="+mn-lt"/>
                <a:ea typeface="+mn-ea"/>
              </a:rPr>
              <a:t>條</a:t>
            </a:r>
            <a:r>
              <a:rPr kumimoji="0" lang="en-US" altLang="zh-TW" sz="2000" kern="0" dirty="0" smtClean="0">
                <a:latin typeface="+mn-lt"/>
                <a:ea typeface="+mn-ea"/>
              </a:rPr>
              <a:t>)</a:t>
            </a:r>
          </a:p>
          <a:p>
            <a:pPr marL="800100" lvl="1" indent="-342900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Blip>
                <a:blip r:embed="rId3"/>
              </a:buBlip>
              <a:defRPr/>
            </a:pPr>
            <a:r>
              <a:rPr kumimoji="0" lang="zh-TW" altLang="en-US" sz="2000" kern="0" dirty="0" smtClean="0">
                <a:latin typeface="+mn-lt"/>
                <a:ea typeface="+mn-ea"/>
              </a:rPr>
              <a:t>其中</a:t>
            </a:r>
            <a:r>
              <a:rPr kumimoji="0" lang="zh-TW" altLang="en-US" sz="2000" kern="0" dirty="0" smtClean="0">
                <a:solidFill>
                  <a:srgbClr val="FF0000"/>
                </a:solidFill>
                <a:latin typeface="+mn-lt"/>
                <a:ea typeface="+mn-ea"/>
              </a:rPr>
              <a:t>定期評估之周期為五年</a:t>
            </a:r>
            <a:r>
              <a:rPr kumimoji="0" lang="zh-TW" altLang="en-US" sz="2000" kern="0" dirty="0" smtClean="0">
                <a:latin typeface="+mn-lt"/>
                <a:ea typeface="+mn-ea"/>
              </a:rPr>
              <a:t>，但興辦人</a:t>
            </a:r>
            <a:r>
              <a:rPr kumimoji="0" lang="en-US" altLang="zh-TW" sz="2000" kern="0" dirty="0" smtClean="0">
                <a:latin typeface="+mn-lt"/>
                <a:ea typeface="+mn-ea"/>
              </a:rPr>
              <a:t>(</a:t>
            </a:r>
            <a:r>
              <a:rPr kumimoji="0" lang="zh-TW" altLang="en-US" sz="2000" kern="0" dirty="0" smtClean="0">
                <a:latin typeface="+mn-lt"/>
                <a:ea typeface="+mn-ea"/>
              </a:rPr>
              <a:t>管理機關</a:t>
            </a:r>
            <a:r>
              <a:rPr kumimoji="0" lang="en-US" altLang="zh-TW" sz="2000" kern="0" dirty="0" smtClean="0">
                <a:latin typeface="+mn-lt"/>
                <a:ea typeface="+mn-ea"/>
              </a:rPr>
              <a:t>)</a:t>
            </a:r>
            <a:r>
              <a:rPr kumimoji="0" lang="zh-TW" altLang="en-US" sz="2000" kern="0" dirty="0" smtClean="0">
                <a:latin typeface="+mn-lt"/>
                <a:ea typeface="+mn-ea"/>
              </a:rPr>
              <a:t>經依其前次之定期評估及定期檢查結果認安全無虞時，得於報經主管機關核准後，</a:t>
            </a:r>
            <a:r>
              <a:rPr kumimoji="0" lang="zh-TW" altLang="en-US" sz="2000" kern="0" dirty="0" smtClean="0">
                <a:solidFill>
                  <a:srgbClr val="FF0000"/>
                </a:solidFill>
                <a:latin typeface="+mn-lt"/>
                <a:ea typeface="+mn-ea"/>
              </a:rPr>
              <a:t>免辦</a:t>
            </a:r>
            <a:r>
              <a:rPr kumimoji="0" lang="zh-TW" altLang="en-US" sz="2000" kern="0" dirty="0" smtClean="0">
                <a:latin typeface="+mn-lt"/>
                <a:ea typeface="+mn-ea"/>
              </a:rPr>
              <a:t>或</a:t>
            </a:r>
            <a:r>
              <a:rPr kumimoji="0" lang="zh-TW" altLang="en-US" sz="2000" kern="0" dirty="0" smtClean="0">
                <a:solidFill>
                  <a:srgbClr val="FF0000"/>
                </a:solidFill>
                <a:latin typeface="+mn-lt"/>
                <a:ea typeface="+mn-ea"/>
              </a:rPr>
              <a:t>延後</a:t>
            </a:r>
            <a:r>
              <a:rPr kumimoji="0" lang="zh-TW" altLang="en-US" sz="2000" kern="0" dirty="0" smtClean="0">
                <a:latin typeface="+mn-lt"/>
                <a:ea typeface="+mn-ea"/>
              </a:rPr>
              <a:t>辦理</a:t>
            </a:r>
            <a:r>
              <a:rPr kumimoji="0" lang="en-US" altLang="zh-TW" sz="2000" kern="0" dirty="0" smtClean="0">
                <a:latin typeface="+mn-lt"/>
                <a:ea typeface="+mn-ea"/>
              </a:rPr>
              <a:t>(</a:t>
            </a:r>
            <a:r>
              <a:rPr kumimoji="0" lang="zh-TW" altLang="en-US" sz="2000" kern="0" dirty="0" smtClean="0">
                <a:latin typeface="+mn-lt"/>
                <a:ea typeface="+mn-ea"/>
              </a:rPr>
              <a:t>第</a:t>
            </a:r>
            <a:r>
              <a:rPr kumimoji="0" lang="en-US" altLang="zh-TW" sz="2000" kern="0" dirty="0" smtClean="0">
                <a:latin typeface="+mn-lt"/>
                <a:ea typeface="+mn-ea"/>
              </a:rPr>
              <a:t>26</a:t>
            </a:r>
            <a:r>
              <a:rPr kumimoji="0" lang="zh-TW" altLang="en-US" sz="2000" kern="0" dirty="0" smtClean="0">
                <a:latin typeface="+mn-lt"/>
                <a:ea typeface="+mn-ea"/>
              </a:rPr>
              <a:t>條</a:t>
            </a:r>
            <a:r>
              <a:rPr kumimoji="0" lang="en-US" altLang="zh-TW" sz="2000" kern="0" dirty="0" smtClean="0">
                <a:latin typeface="+mn-lt"/>
                <a:ea typeface="+mn-ea"/>
              </a:rPr>
              <a:t>)</a:t>
            </a:r>
            <a:endParaRPr kumimoji="0" lang="zh-TW" altLang="en-US" sz="2000" kern="0" dirty="0">
              <a:latin typeface="+mn-lt"/>
              <a:ea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742294"/>
              </p:ext>
            </p:extLst>
          </p:nvPr>
        </p:nvGraphicFramePr>
        <p:xfrm>
          <a:off x="5178425" y="1403350"/>
          <a:ext cx="4454525" cy="5098600"/>
        </p:xfrm>
        <a:graphic>
          <a:graphicData uri="http://schemas.openxmlformats.org/drawingml/2006/table">
            <a:tbl>
              <a:tblPr/>
              <a:tblGrid>
                <a:gridCol w="539660"/>
                <a:gridCol w="1755195"/>
                <a:gridCol w="2159670"/>
              </a:tblGrid>
              <a:tr h="3154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項</a:t>
                      </a: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  </a:t>
                      </a: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目</a:t>
                      </a: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說</a:t>
                      </a: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  </a:t>
                      </a: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明</a:t>
                      </a: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29845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查</a:t>
                      </a: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定期檢查</a:t>
                      </a: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蓄水庫例行性平時檢查。</a:t>
                      </a: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984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不定期檢查</a:t>
                      </a: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蓄水庫遭受一定值以上之地震、洪水、豪雨或其他事故後立即辦理之特別檢查</a:t>
                      </a:r>
                      <a:endParaRPr kumimoji="0" 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477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複查</a:t>
                      </a: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主管機關對於興辦人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(</a:t>
                      </a: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管理機關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)</a:t>
                      </a: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所辦理之定期檢查及不定期檢查，認為有必要時得辦理複查</a:t>
                      </a:r>
                      <a:endParaRPr kumimoji="0" 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9693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安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全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估</a:t>
                      </a: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使用前安全複核</a:t>
                      </a:r>
                      <a:endParaRPr kumimoji="0" 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興辦人於蓄水庫完工使用或蓄水前，對其工程設計、試驗、施工與檢驗紀錄及施工期間監測紀錄所作全盤複核</a:t>
                      </a:r>
                      <a:endParaRPr kumimoji="0" 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476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初次使用評估</a:t>
                      </a: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開始使用或蓄水達五年，或首次蓄滿水所辦理之評估</a:t>
                      </a:r>
                      <a:endParaRPr kumimoji="0" 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7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定期評估</a:t>
                      </a: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正常使用營運期間一定周期辦理之整體評估。定期評估之周期為五年，但得依規定調整之</a:t>
                      </a:r>
                      <a:endParaRPr kumimoji="0" 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461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特別評估</a:t>
                      </a: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經不定期檢查結果認有必要進一步評估，或有異常漏水、管湧、移位或主體結構重大災損採取緊急措施或修復工作後所辦理之評估</a:t>
                      </a:r>
                      <a:endParaRPr kumimoji="0" 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17294" marR="1729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827212" y="590550"/>
            <a:ext cx="6906207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水庫管理制度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</a:t>
            </a:r>
            <a:r>
              <a:rPr kumimoji="0" lang="zh-TW" altLang="en-US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安全評估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ea typeface="華康POP1體W5" pitchFamily="81" charset="-120"/>
                <a:cs typeface="Aharoni" pitchFamily="2" charset="-79"/>
                <a:sym typeface="Wingdings 3"/>
              </a:rPr>
              <a:t>(1/2)</a:t>
            </a:r>
            <a:endParaRPr kumimoji="0" lang="en-US" altLang="zh-TW" sz="32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77626" y="593685"/>
            <a:ext cx="6750750" cy="581503"/>
          </a:xfrm>
          <a:noFill/>
          <a:ln/>
        </p:spPr>
        <p:txBody>
          <a:bodyPr/>
          <a:lstStyle/>
          <a:p>
            <a:pPr>
              <a:defRPr/>
            </a:pPr>
            <a:r>
              <a:rPr lang="zh-TW" altLang="en-US" sz="3200" dirty="0" smtClean="0">
                <a:latin typeface="Arial" charset="0"/>
              </a:rPr>
              <a:t>定期安全評估辦理流程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347331" y="1552574"/>
            <a:ext cx="2335477" cy="749300"/>
          </a:xfrm>
          <a:prstGeom prst="flowChartAlternateProcess">
            <a:avLst/>
          </a:prstGeom>
          <a:solidFill>
            <a:srgbClr val="008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水庫管理單位</a:t>
            </a:r>
            <a:endParaRPr lang="zh-TW" altLang="en-US" sz="1800" dirty="0">
              <a:solidFill>
                <a:schemeClr val="bg1"/>
              </a:solidFill>
              <a:ea typeface="華康細圓體" pitchFamily="49" charset="-120"/>
            </a:endParaRPr>
          </a:p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成立安全評估計畫</a:t>
            </a:r>
            <a:endParaRPr lang="zh-TW" altLang="en-US" dirty="0"/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1356848" y="2332037"/>
            <a:ext cx="271727" cy="550862"/>
          </a:xfrm>
          <a:prstGeom prst="downArrow">
            <a:avLst>
              <a:gd name="adj1" fmla="val 50000"/>
              <a:gd name="adj2" fmla="val 549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337011" y="2908299"/>
            <a:ext cx="2357834" cy="852488"/>
          </a:xfrm>
          <a:prstGeom prst="flowChartAlternateProcess">
            <a:avLst/>
          </a:prstGeom>
          <a:solidFill>
            <a:srgbClr val="80008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安全評估計畫送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水利署審查及核定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1379205" y="3792538"/>
            <a:ext cx="288925" cy="574675"/>
          </a:xfrm>
          <a:prstGeom prst="downArrow">
            <a:avLst>
              <a:gd name="adj1" fmla="val 50000"/>
              <a:gd name="adj2" fmla="val 538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555425" y="4384674"/>
            <a:ext cx="2080948" cy="871538"/>
          </a:xfrm>
          <a:prstGeom prst="flowChartAlternateProcess">
            <a:avLst/>
          </a:prstGeom>
          <a:solidFill>
            <a:srgbClr val="008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水庫管理單位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辦理招標委託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2657745" y="6219310"/>
            <a:ext cx="758428" cy="219075"/>
          </a:xfrm>
          <a:prstGeom prst="rightArrow">
            <a:avLst>
              <a:gd name="adj1" fmla="val 50000"/>
              <a:gd name="adj2" fmla="val 798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588101" y="5942014"/>
            <a:ext cx="2008717" cy="772352"/>
          </a:xfrm>
          <a:prstGeom prst="flowChartAlternateProcess">
            <a:avLst/>
          </a:prstGeom>
          <a:solidFill>
            <a:srgbClr val="80008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廠商執行安全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評估工作</a:t>
            </a:r>
            <a:endParaRPr lang="zh-TW" altLang="en-US"/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7666764" y="5311774"/>
            <a:ext cx="306123" cy="463550"/>
          </a:xfrm>
          <a:prstGeom prst="upArrow">
            <a:avLst>
              <a:gd name="adj1" fmla="val 50000"/>
              <a:gd name="adj2" fmla="val 410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4587" name="AutoShape 11"/>
          <p:cNvSpPr>
            <a:spLocks noChangeArrowheads="1"/>
          </p:cNvSpPr>
          <p:nvPr/>
        </p:nvSpPr>
        <p:spPr bwMode="auto">
          <a:xfrm>
            <a:off x="6751835" y="5813424"/>
            <a:ext cx="2294202" cy="900941"/>
          </a:xfrm>
          <a:prstGeom prst="flowChartAlternateProcess">
            <a:avLst/>
          </a:prstGeom>
          <a:solidFill>
            <a:srgbClr val="80008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安全評估報告送</a:t>
            </a:r>
            <a:endParaRPr lang="zh-TW" altLang="en-US" sz="1800" dirty="0">
              <a:solidFill>
                <a:schemeClr val="bg1"/>
              </a:solidFill>
              <a:ea typeface="華康細圓體" pitchFamily="49" charset="-120"/>
            </a:endParaRPr>
          </a:p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水利署初審</a:t>
            </a:r>
            <a:endParaRPr lang="zh-TW" altLang="en-US" sz="1800" dirty="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24588" name="AutoShape 12"/>
          <p:cNvSpPr>
            <a:spLocks noChangeArrowheads="1"/>
          </p:cNvSpPr>
          <p:nvPr/>
        </p:nvSpPr>
        <p:spPr bwMode="auto">
          <a:xfrm>
            <a:off x="7673643" y="3724274"/>
            <a:ext cx="326760" cy="546100"/>
          </a:xfrm>
          <a:prstGeom prst="upArrow">
            <a:avLst>
              <a:gd name="adj1" fmla="val 50000"/>
              <a:gd name="adj2" fmla="val 452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4589" name="AutoShape 13"/>
          <p:cNvSpPr>
            <a:spLocks noChangeArrowheads="1"/>
          </p:cNvSpPr>
          <p:nvPr/>
        </p:nvSpPr>
        <p:spPr bwMode="auto">
          <a:xfrm>
            <a:off x="5210901" y="5365750"/>
            <a:ext cx="1430867" cy="461963"/>
          </a:xfrm>
          <a:prstGeom prst="flowChartProcess">
            <a:avLst/>
          </a:prstGeom>
          <a:solidFill>
            <a:srgbClr val="800000"/>
          </a:solidFill>
          <a:ln w="28575">
            <a:solidFill>
              <a:srgbClr val="00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dirty="0" smtClean="0">
                <a:solidFill>
                  <a:schemeClr val="bg1"/>
                </a:solidFill>
                <a:ea typeface="華康細圓體" pitchFamily="49" charset="-120"/>
              </a:rPr>
              <a:t>專案審查</a:t>
            </a:r>
            <a:endParaRPr lang="zh-TW" altLang="en-US" dirty="0"/>
          </a:p>
        </p:txBody>
      </p:sp>
      <p:sp>
        <p:nvSpPr>
          <p:cNvPr id="24590" name="AutoShape 14"/>
          <p:cNvSpPr>
            <a:spLocks noChangeArrowheads="1"/>
          </p:cNvSpPr>
          <p:nvPr/>
        </p:nvSpPr>
        <p:spPr bwMode="auto">
          <a:xfrm>
            <a:off x="5718085" y="6219310"/>
            <a:ext cx="1026715" cy="219075"/>
          </a:xfrm>
          <a:prstGeom prst="rightArrow">
            <a:avLst>
              <a:gd name="adj1" fmla="val 50000"/>
              <a:gd name="adj2" fmla="val 1081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4591" name="AutoShape 15"/>
          <p:cNvSpPr>
            <a:spLocks noChangeArrowheads="1"/>
          </p:cNvSpPr>
          <p:nvPr/>
        </p:nvSpPr>
        <p:spPr bwMode="auto">
          <a:xfrm>
            <a:off x="3430916" y="5973762"/>
            <a:ext cx="2232290" cy="695598"/>
          </a:xfrm>
          <a:prstGeom prst="flowChartAlternateProcess">
            <a:avLst/>
          </a:prstGeom>
          <a:solidFill>
            <a:srgbClr val="008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水庫管理單位核定</a:t>
            </a:r>
            <a:endParaRPr lang="zh-TW" altLang="en-US" sz="1800" dirty="0">
              <a:solidFill>
                <a:schemeClr val="bg1"/>
              </a:solidFill>
              <a:ea typeface="華康細圓體" pitchFamily="49" charset="-120"/>
            </a:endParaRPr>
          </a:p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安全評估報告</a:t>
            </a:r>
            <a:endParaRPr lang="zh-TW" altLang="en-US" sz="1800" dirty="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24592" name="AutoShape 16"/>
          <p:cNvSpPr>
            <a:spLocks noChangeArrowheads="1"/>
          </p:cNvSpPr>
          <p:nvPr/>
        </p:nvSpPr>
        <p:spPr bwMode="auto">
          <a:xfrm>
            <a:off x="1403282" y="5291137"/>
            <a:ext cx="294084" cy="622300"/>
          </a:xfrm>
          <a:prstGeom prst="downArrow">
            <a:avLst>
              <a:gd name="adj1" fmla="val 50000"/>
              <a:gd name="adj2" fmla="val 573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4593" name="AutoShape 17"/>
          <p:cNvSpPr>
            <a:spLocks noChangeArrowheads="1"/>
          </p:cNvSpPr>
          <p:nvPr/>
        </p:nvSpPr>
        <p:spPr bwMode="auto">
          <a:xfrm>
            <a:off x="6585014" y="4310062"/>
            <a:ext cx="2552171" cy="982662"/>
          </a:xfrm>
          <a:prstGeom prst="flowChartAlternateProcess">
            <a:avLst/>
          </a:prstGeom>
          <a:solidFill>
            <a:srgbClr val="008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安全評估報告送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經濟部安評小組審議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  <a:p>
            <a:r>
              <a:rPr lang="en-US" altLang="zh-TW" sz="1800" smtClean="0">
                <a:solidFill>
                  <a:schemeClr val="bg1"/>
                </a:solidFill>
                <a:ea typeface="華康細圓體" pitchFamily="49" charset="-120"/>
              </a:rPr>
              <a:t>(</a:t>
            </a:r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工作分組</a:t>
            </a:r>
            <a:r>
              <a:rPr lang="en-US" altLang="zh-TW" sz="1800" smtClean="0">
                <a:solidFill>
                  <a:schemeClr val="bg1"/>
                </a:solidFill>
                <a:ea typeface="華康細圓體" pitchFamily="49" charset="-120"/>
              </a:rPr>
              <a:t>)</a:t>
            </a:r>
            <a:endParaRPr lang="en-US" altLang="zh-TW" sz="180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24594" name="AutoShape 18"/>
          <p:cNvSpPr>
            <a:spLocks noChangeArrowheads="1"/>
          </p:cNvSpPr>
          <p:nvPr/>
        </p:nvSpPr>
        <p:spPr bwMode="auto">
          <a:xfrm>
            <a:off x="6533421" y="2798763"/>
            <a:ext cx="2536693" cy="928687"/>
          </a:xfrm>
          <a:prstGeom prst="flowChartAlternateProcess">
            <a:avLst/>
          </a:prstGeom>
          <a:solidFill>
            <a:srgbClr val="80008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安全評估報告送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經濟部安評小組審議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24595" name="AutoShape 19"/>
          <p:cNvSpPr>
            <a:spLocks noChangeArrowheads="1"/>
          </p:cNvSpPr>
          <p:nvPr/>
        </p:nvSpPr>
        <p:spPr bwMode="auto">
          <a:xfrm>
            <a:off x="6779351" y="1443037"/>
            <a:ext cx="2094706" cy="760412"/>
          </a:xfrm>
          <a:prstGeom prst="flowChartAlternateProcess">
            <a:avLst/>
          </a:prstGeom>
          <a:solidFill>
            <a:srgbClr val="008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安全評估報告核定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24596" name="AutoShape 20"/>
          <p:cNvSpPr>
            <a:spLocks noChangeArrowheads="1"/>
          </p:cNvSpPr>
          <p:nvPr/>
        </p:nvSpPr>
        <p:spPr bwMode="auto">
          <a:xfrm>
            <a:off x="7665044" y="2222499"/>
            <a:ext cx="326760" cy="546100"/>
          </a:xfrm>
          <a:prstGeom prst="upArrow">
            <a:avLst>
              <a:gd name="adj1" fmla="val 50000"/>
              <a:gd name="adj2" fmla="val 452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4597" name="AutoShape 21"/>
          <p:cNvSpPr>
            <a:spLocks noChangeArrowheads="1"/>
          </p:cNvSpPr>
          <p:nvPr/>
        </p:nvSpPr>
        <p:spPr bwMode="auto">
          <a:xfrm>
            <a:off x="2758479" y="2686050"/>
            <a:ext cx="2024194" cy="828675"/>
          </a:xfrm>
          <a:prstGeom prst="flowChartProcess">
            <a:avLst/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水利建造物檢查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及安全評估辦法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24598" name="AutoShape 22"/>
          <p:cNvSpPr>
            <a:spLocks noChangeArrowheads="1"/>
          </p:cNvSpPr>
          <p:nvPr/>
        </p:nvSpPr>
        <p:spPr bwMode="auto">
          <a:xfrm>
            <a:off x="3085239" y="1420812"/>
            <a:ext cx="902890" cy="442912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>
                <a:solidFill>
                  <a:srgbClr val="0000FF"/>
                </a:solidFill>
                <a:ea typeface="華康細圓體" pitchFamily="49" charset="-120"/>
              </a:rPr>
              <a:t>每</a:t>
            </a:r>
            <a:r>
              <a:rPr lang="en-US" altLang="zh-TW" sz="1800">
                <a:solidFill>
                  <a:srgbClr val="0000FF"/>
                </a:solidFill>
                <a:ea typeface="華康細圓體" pitchFamily="49" charset="-120"/>
              </a:rPr>
              <a:t>5</a:t>
            </a:r>
            <a:r>
              <a:rPr lang="zh-TW" altLang="en-US" sz="1800">
                <a:solidFill>
                  <a:srgbClr val="0000FF"/>
                </a:solidFill>
                <a:ea typeface="華康細圓體" pitchFamily="49" charset="-120"/>
              </a:rPr>
              <a:t>年</a:t>
            </a:r>
            <a:endParaRPr lang="zh-TW" altLang="en-US">
              <a:solidFill>
                <a:srgbClr val="0000FF"/>
              </a:solidFill>
            </a:endParaRPr>
          </a:p>
        </p:txBody>
      </p:sp>
      <p:sp>
        <p:nvSpPr>
          <p:cNvPr id="24599" name="AutoShape 23"/>
          <p:cNvSpPr>
            <a:spLocks noChangeArrowheads="1"/>
          </p:cNvSpPr>
          <p:nvPr/>
        </p:nvSpPr>
        <p:spPr bwMode="auto">
          <a:xfrm>
            <a:off x="2749878" y="1835149"/>
            <a:ext cx="1308762" cy="171450"/>
          </a:xfrm>
          <a:prstGeom prst="leftArrow">
            <a:avLst>
              <a:gd name="adj1" fmla="val 50000"/>
              <a:gd name="adj2" fmla="val 1761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4600" name="AutoShape 24"/>
          <p:cNvSpPr>
            <a:spLocks noChangeArrowheads="1"/>
          </p:cNvSpPr>
          <p:nvPr/>
        </p:nvSpPr>
        <p:spPr bwMode="auto">
          <a:xfrm>
            <a:off x="4142910" y="1414463"/>
            <a:ext cx="2086108" cy="936625"/>
          </a:xfrm>
          <a:prstGeom prst="flowChartAlternateProcess">
            <a:avLst/>
          </a:prstGeom>
          <a:solidFill>
            <a:srgbClr val="80008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建議及改善事項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定期追蹤辦理情形</a:t>
            </a:r>
            <a:endParaRPr lang="zh-TW" altLang="en-US" sz="180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24601" name="AutoShape 25"/>
          <p:cNvSpPr>
            <a:spLocks noChangeArrowheads="1"/>
          </p:cNvSpPr>
          <p:nvPr/>
        </p:nvSpPr>
        <p:spPr bwMode="auto">
          <a:xfrm>
            <a:off x="6242776" y="1816099"/>
            <a:ext cx="472942" cy="171450"/>
          </a:xfrm>
          <a:prstGeom prst="leftArrow">
            <a:avLst>
              <a:gd name="adj1" fmla="val 50000"/>
              <a:gd name="adj2" fmla="val 636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 flipV="1">
            <a:off x="3499707" y="1985962"/>
            <a:ext cx="0" cy="66040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 flipV="1">
            <a:off x="6734637" y="5551487"/>
            <a:ext cx="945885" cy="11112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4604" name="AutoShape 28"/>
          <p:cNvSpPr>
            <a:spLocks noChangeArrowheads="1"/>
          </p:cNvSpPr>
          <p:nvPr/>
        </p:nvSpPr>
        <p:spPr bwMode="auto">
          <a:xfrm>
            <a:off x="5004526" y="2767012"/>
            <a:ext cx="1210733" cy="584200"/>
          </a:xfrm>
          <a:prstGeom prst="flowChartProcess">
            <a:avLst/>
          </a:prstGeom>
          <a:solidFill>
            <a:srgbClr val="FF66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800" smtClean="0">
                <a:solidFill>
                  <a:schemeClr val="bg1"/>
                </a:solidFill>
                <a:ea typeface="華康細圓體" pitchFamily="49" charset="-120"/>
              </a:rPr>
              <a:t>安全複查</a:t>
            </a:r>
            <a:endParaRPr lang="zh-TW" altLang="en-US"/>
          </a:p>
        </p:txBody>
      </p:sp>
      <p:sp>
        <p:nvSpPr>
          <p:cNvPr id="24605" name="Line 29"/>
          <p:cNvSpPr>
            <a:spLocks noChangeShapeType="1"/>
          </p:cNvSpPr>
          <p:nvPr/>
        </p:nvSpPr>
        <p:spPr bwMode="auto">
          <a:xfrm flipH="1" flipV="1">
            <a:off x="5472309" y="2344738"/>
            <a:ext cx="12038" cy="395287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28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5170" y="1358770"/>
            <a:ext cx="9423335" cy="644705"/>
          </a:xfrm>
          <a:prstGeom prst="rect">
            <a:avLst/>
          </a:prstGeom>
        </p:spPr>
        <p:txBody>
          <a:bodyPr/>
          <a:lstStyle/>
          <a:p>
            <a:pPr marL="342900" indent="-342900" algn="just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Blip>
                <a:blip r:embed="rId3"/>
              </a:buBlip>
              <a:defRPr/>
            </a:pPr>
            <a:r>
              <a:rPr kumimoji="0" lang="zh-TW" altLang="en-US" sz="2200" kern="0" dirty="0">
                <a:latin typeface="+mn-lt"/>
                <a:ea typeface="+mn-ea"/>
              </a:rPr>
              <a:t>時程</a:t>
            </a:r>
            <a:r>
              <a:rPr kumimoji="0" lang="zh-TW" altLang="en-US" sz="2200" kern="0" dirty="0" smtClean="0">
                <a:latin typeface="+mn-lt"/>
                <a:ea typeface="+mn-ea"/>
              </a:rPr>
              <a:t>要求</a:t>
            </a:r>
            <a:r>
              <a:rPr kumimoji="0" lang="zh-TW" altLang="en-US" sz="2200" kern="0" dirty="0">
                <a:latin typeface="+mn-lt"/>
                <a:ea typeface="+mn-ea"/>
              </a:rPr>
              <a:t>：</a:t>
            </a:r>
            <a:r>
              <a:rPr kumimoji="0" lang="zh-TW" altLang="en-US" sz="2200" kern="0" dirty="0">
                <a:solidFill>
                  <a:srgbClr val="0000CC"/>
                </a:solidFill>
                <a:latin typeface="+mn-lt"/>
                <a:ea typeface="+mn-ea"/>
              </a:rPr>
              <a:t>核定後</a:t>
            </a:r>
            <a:r>
              <a:rPr kumimoji="0" lang="en-US" altLang="zh-TW" sz="2200" kern="0" dirty="0">
                <a:solidFill>
                  <a:srgbClr val="C00000"/>
                </a:solidFill>
                <a:latin typeface="+mn-lt"/>
                <a:ea typeface="+mn-ea"/>
              </a:rPr>
              <a:t>5</a:t>
            </a:r>
            <a:r>
              <a:rPr kumimoji="0" lang="zh-TW" altLang="en-US" sz="2200" kern="0" dirty="0">
                <a:solidFill>
                  <a:srgbClr val="C00000"/>
                </a:solidFill>
                <a:latin typeface="+mn-lt"/>
                <a:ea typeface="+mn-ea"/>
              </a:rPr>
              <a:t>年內</a:t>
            </a:r>
            <a:r>
              <a:rPr kumimoji="0" lang="zh-TW" altLang="en-US" sz="2200" kern="0" dirty="0">
                <a:solidFill>
                  <a:srgbClr val="0000CC"/>
                </a:solidFill>
                <a:latin typeface="+mn-lt"/>
                <a:ea typeface="+mn-ea"/>
              </a:rPr>
              <a:t>應再檢送下次安評報告送</a:t>
            </a:r>
            <a:r>
              <a:rPr kumimoji="0" lang="zh-TW" altLang="en-US" sz="2200" kern="0" dirty="0" smtClean="0">
                <a:solidFill>
                  <a:srgbClr val="0000CC"/>
                </a:solidFill>
                <a:latin typeface="+mn-lt"/>
                <a:ea typeface="+mn-ea"/>
              </a:rPr>
              <a:t>審 </a:t>
            </a:r>
            <a:r>
              <a:rPr kumimoji="0" lang="en-US" altLang="zh-TW" sz="2200" kern="0" dirty="0" smtClean="0">
                <a:latin typeface="+mn-lt"/>
                <a:ea typeface="+mn-ea"/>
              </a:rPr>
              <a:t>(</a:t>
            </a:r>
            <a:r>
              <a:rPr kumimoji="0" lang="en-US" altLang="zh-TW" sz="2200" kern="0" dirty="0">
                <a:latin typeface="+mn-lt"/>
                <a:ea typeface="+mn-ea"/>
              </a:rPr>
              <a:t>101</a:t>
            </a:r>
            <a:r>
              <a:rPr kumimoji="0" lang="zh-TW" altLang="en-US" sz="2200" kern="0" dirty="0">
                <a:latin typeface="+mn-lt"/>
                <a:ea typeface="+mn-ea"/>
              </a:rPr>
              <a:t>年函</a:t>
            </a:r>
            <a:r>
              <a:rPr kumimoji="0" lang="en-US" altLang="zh-TW" sz="2200" kern="0" dirty="0" smtClean="0">
                <a:latin typeface="+mn-lt"/>
                <a:ea typeface="+mn-ea"/>
              </a:rPr>
              <a:t>)</a:t>
            </a:r>
            <a:endParaRPr kumimoji="0" lang="zh-TW" altLang="en-US" sz="2200" kern="0" dirty="0">
              <a:latin typeface="+mn-lt"/>
              <a:ea typeface="+mn-ea"/>
            </a:endParaRPr>
          </a:p>
          <a:p>
            <a:pPr marL="342900" indent="-342900" algn="just" eaLnBrk="0" hangingPunct="0">
              <a:lnSpc>
                <a:spcPct val="120000"/>
              </a:lnSpc>
              <a:spcBef>
                <a:spcPts val="0"/>
              </a:spcBef>
              <a:spcAft>
                <a:spcPct val="30000"/>
              </a:spcAft>
              <a:buClr>
                <a:schemeClr val="hlink"/>
              </a:buClr>
              <a:defRPr/>
            </a:pPr>
            <a:endParaRPr kumimoji="0" lang="zh-TW" altLang="en-US" sz="1400" kern="0" dirty="0">
              <a:latin typeface="+mn-lt"/>
              <a:ea typeface="+mn-ea"/>
            </a:endParaRPr>
          </a:p>
          <a:p>
            <a:pPr marL="800100" lvl="1" indent="-342900" algn="just" eaLnBrk="0" hangingPunct="0">
              <a:lnSpc>
                <a:spcPct val="120000"/>
              </a:lnSpc>
              <a:spcBef>
                <a:spcPts val="0"/>
              </a:spcBef>
              <a:spcAft>
                <a:spcPct val="20000"/>
              </a:spcAft>
              <a:buClr>
                <a:schemeClr val="accent1"/>
              </a:buClr>
              <a:defRPr/>
            </a:pPr>
            <a:endParaRPr kumimoji="0" lang="zh-TW" altLang="en-US" sz="1400" kern="0" dirty="0">
              <a:latin typeface="+mn-lt"/>
              <a:ea typeface="+mn-ea"/>
            </a:endParaRPr>
          </a:p>
        </p:txBody>
      </p:sp>
      <p:grpSp>
        <p:nvGrpSpPr>
          <p:cNvPr id="2" name="群組 37"/>
          <p:cNvGrpSpPr>
            <a:grpSpLocks/>
          </p:cNvGrpSpPr>
          <p:nvPr/>
        </p:nvGrpSpPr>
        <p:grpSpPr bwMode="auto">
          <a:xfrm>
            <a:off x="476250" y="1885946"/>
            <a:ext cx="7981950" cy="1082558"/>
            <a:chOff x="985554" y="1919234"/>
            <a:chExt cx="7274191" cy="876687"/>
          </a:xfrm>
        </p:grpSpPr>
        <p:sp>
          <p:nvSpPr>
            <p:cNvPr id="10" name="向右箭號 9"/>
            <p:cNvSpPr/>
            <p:nvPr/>
          </p:nvSpPr>
          <p:spPr bwMode="auto">
            <a:xfrm>
              <a:off x="7606601" y="1919234"/>
              <a:ext cx="653144" cy="512466"/>
            </a:xfrm>
            <a:prstGeom prst="rightArrow">
              <a:avLst>
                <a:gd name="adj1" fmla="val 50000"/>
                <a:gd name="adj2" fmla="val 87473"/>
              </a:avLst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5848" name="等腰三角形 13"/>
            <p:cNvSpPr>
              <a:spLocks noChangeArrowheads="1"/>
            </p:cNvSpPr>
            <p:nvPr/>
          </p:nvSpPr>
          <p:spPr bwMode="auto">
            <a:xfrm>
              <a:off x="1007647" y="2274280"/>
              <a:ext cx="198154" cy="17082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kumimoji="0" lang="zh-TW" altLang="en-US"/>
            </a:p>
          </p:txBody>
        </p:sp>
        <p:sp>
          <p:nvSpPr>
            <p:cNvPr id="35849" name="矩形 14"/>
            <p:cNvSpPr>
              <a:spLocks noChangeArrowheads="1"/>
            </p:cNvSpPr>
            <p:nvPr/>
          </p:nvSpPr>
          <p:spPr bwMode="auto">
            <a:xfrm>
              <a:off x="985554" y="2422047"/>
              <a:ext cx="941246" cy="37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zh-TW" altLang="en-US" sz="1200" dirty="0">
                  <a:solidFill>
                    <a:srgbClr val="0000CC"/>
                  </a:solidFill>
                  <a:latin typeface="+mn-ea"/>
                  <a:ea typeface="+mn-ea"/>
                </a:rPr>
                <a:t>開始</a:t>
              </a:r>
              <a:r>
                <a:rPr kumimoji="0" lang="zh-TW" altLang="en-US" sz="1200" dirty="0" smtClean="0">
                  <a:solidFill>
                    <a:srgbClr val="0000CC"/>
                  </a:solidFill>
                  <a:latin typeface="+mn-ea"/>
                  <a:ea typeface="+mn-ea"/>
                </a:rPr>
                <a:t>辦理本次安</a:t>
              </a:r>
              <a:r>
                <a:rPr kumimoji="0" lang="zh-TW" altLang="en-US" sz="1200" dirty="0">
                  <a:solidFill>
                    <a:srgbClr val="0000CC"/>
                  </a:solidFill>
                  <a:latin typeface="+mn-ea"/>
                  <a:ea typeface="+mn-ea"/>
                </a:rPr>
                <a:t>評</a:t>
              </a:r>
            </a:p>
          </p:txBody>
        </p:sp>
        <p:sp>
          <p:nvSpPr>
            <p:cNvPr id="35850" name="等腰三角形 15"/>
            <p:cNvSpPr>
              <a:spLocks noChangeArrowheads="1"/>
            </p:cNvSpPr>
            <p:nvPr/>
          </p:nvSpPr>
          <p:spPr bwMode="auto">
            <a:xfrm>
              <a:off x="2235221" y="2274280"/>
              <a:ext cx="198154" cy="17082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kumimoji="0" lang="zh-TW" altLang="en-US"/>
            </a:p>
          </p:txBody>
        </p:sp>
        <p:sp>
          <p:nvSpPr>
            <p:cNvPr id="35851" name="矩形 28"/>
            <p:cNvSpPr>
              <a:spLocks noChangeArrowheads="1"/>
            </p:cNvSpPr>
            <p:nvPr/>
          </p:nvSpPr>
          <p:spPr bwMode="auto">
            <a:xfrm>
              <a:off x="2144405" y="2422047"/>
              <a:ext cx="729264" cy="224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zh-TW" altLang="en-US" sz="1200" dirty="0">
                  <a:latin typeface="+mn-ea"/>
                  <a:ea typeface="+mn-ea"/>
                </a:rPr>
                <a:t>送署審查</a:t>
              </a:r>
            </a:p>
          </p:txBody>
        </p:sp>
        <p:pic>
          <p:nvPicPr>
            <p:cNvPr id="3585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96788" y="2075054"/>
              <a:ext cx="6486525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3" name="等腰三角形 31"/>
            <p:cNvSpPr>
              <a:spLocks noChangeArrowheads="1"/>
            </p:cNvSpPr>
            <p:nvPr/>
          </p:nvSpPr>
          <p:spPr bwMode="auto">
            <a:xfrm>
              <a:off x="3281925" y="2274280"/>
              <a:ext cx="198154" cy="17082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kumimoji="0" lang="zh-TW" altLang="en-US"/>
            </a:p>
          </p:txBody>
        </p:sp>
        <p:sp>
          <p:nvSpPr>
            <p:cNvPr id="35854" name="矩形 32"/>
            <p:cNvSpPr>
              <a:spLocks noChangeArrowheads="1"/>
            </p:cNvSpPr>
            <p:nvPr/>
          </p:nvSpPr>
          <p:spPr bwMode="auto">
            <a:xfrm>
              <a:off x="3191109" y="2422047"/>
              <a:ext cx="448778" cy="224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zh-TW" altLang="en-US" sz="1200" dirty="0">
                  <a:latin typeface="+mn-ea"/>
                  <a:ea typeface="+mn-ea"/>
                </a:rPr>
                <a:t>核定</a:t>
              </a:r>
            </a:p>
          </p:txBody>
        </p:sp>
        <p:sp>
          <p:nvSpPr>
            <p:cNvPr id="35855" name="等腰三角形 33"/>
            <p:cNvSpPr>
              <a:spLocks noChangeArrowheads="1"/>
            </p:cNvSpPr>
            <p:nvPr/>
          </p:nvSpPr>
          <p:spPr bwMode="auto">
            <a:xfrm>
              <a:off x="5842580" y="2274280"/>
              <a:ext cx="198154" cy="170822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kumimoji="0" lang="zh-TW" altLang="en-US"/>
            </a:p>
          </p:txBody>
        </p:sp>
        <p:sp>
          <p:nvSpPr>
            <p:cNvPr id="35856" name="矩形 34"/>
            <p:cNvSpPr>
              <a:spLocks noChangeArrowheads="1"/>
            </p:cNvSpPr>
            <p:nvPr/>
          </p:nvSpPr>
          <p:spPr bwMode="auto">
            <a:xfrm>
              <a:off x="5856014" y="2422051"/>
              <a:ext cx="1104403" cy="37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zh-TW" altLang="en-US" sz="1200" dirty="0">
                  <a:solidFill>
                    <a:srgbClr val="0000CC"/>
                  </a:solidFill>
                  <a:latin typeface="+mn-ea"/>
                  <a:ea typeface="+mn-ea"/>
                </a:rPr>
                <a:t>開始</a:t>
              </a:r>
              <a:r>
                <a:rPr kumimoji="0" lang="zh-TW" altLang="en-US" sz="1200" dirty="0" smtClean="0">
                  <a:solidFill>
                    <a:srgbClr val="0000CC"/>
                  </a:solidFill>
                  <a:latin typeface="+mn-ea"/>
                  <a:ea typeface="+mn-ea"/>
                </a:rPr>
                <a:t>辦理</a:t>
              </a:r>
              <a:endParaRPr kumimoji="0" lang="en-US" altLang="zh-TW" sz="1200" dirty="0" smtClean="0">
                <a:solidFill>
                  <a:srgbClr val="0000CC"/>
                </a:solidFill>
                <a:latin typeface="+mn-ea"/>
                <a:ea typeface="+mn-ea"/>
              </a:endParaRPr>
            </a:p>
            <a:p>
              <a:r>
                <a:rPr kumimoji="0" lang="zh-TW" altLang="en-US" sz="1200" dirty="0" smtClean="0">
                  <a:solidFill>
                    <a:srgbClr val="0000CC"/>
                  </a:solidFill>
                  <a:latin typeface="+mn-ea"/>
                  <a:ea typeface="+mn-ea"/>
                </a:rPr>
                <a:t>下一次安</a:t>
              </a:r>
              <a:r>
                <a:rPr kumimoji="0" lang="zh-TW" altLang="en-US" sz="1200" dirty="0">
                  <a:solidFill>
                    <a:srgbClr val="0000CC"/>
                  </a:solidFill>
                  <a:latin typeface="+mn-ea"/>
                  <a:ea typeface="+mn-ea"/>
                </a:rPr>
                <a:t>評</a:t>
              </a:r>
            </a:p>
          </p:txBody>
        </p:sp>
        <p:sp>
          <p:nvSpPr>
            <p:cNvPr id="35857" name="等腰三角形 35"/>
            <p:cNvSpPr>
              <a:spLocks noChangeArrowheads="1"/>
            </p:cNvSpPr>
            <p:nvPr/>
          </p:nvSpPr>
          <p:spPr bwMode="auto">
            <a:xfrm>
              <a:off x="7040008" y="2274280"/>
              <a:ext cx="198154" cy="170822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kumimoji="0" lang="zh-TW" altLang="en-US"/>
            </a:p>
          </p:txBody>
        </p:sp>
        <p:sp>
          <p:nvSpPr>
            <p:cNvPr id="35858" name="矩形 36"/>
            <p:cNvSpPr>
              <a:spLocks noChangeArrowheads="1"/>
            </p:cNvSpPr>
            <p:nvPr/>
          </p:nvSpPr>
          <p:spPr bwMode="auto">
            <a:xfrm>
              <a:off x="7020246" y="2429020"/>
              <a:ext cx="729264" cy="224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zh-TW" altLang="en-US" sz="1200" dirty="0">
                  <a:latin typeface="+mn-ea"/>
                  <a:ea typeface="+mn-ea"/>
                </a:rPr>
                <a:t>送署審查</a:t>
              </a:r>
            </a:p>
          </p:txBody>
        </p:sp>
      </p:grpSp>
      <p:pic>
        <p:nvPicPr>
          <p:cNvPr id="3074" name="Picture 2" descr="C:\Users\6492\AppData\Local\Microsoft\Windows\Temporary Internet Files\Content.Outlook\3ZV2LGAW\1010320函頒安全評估周期計算方式0.jpg"/>
          <p:cNvPicPr>
            <a:picLocks noChangeAspect="1" noChangeArrowheads="1"/>
          </p:cNvPicPr>
          <p:nvPr/>
        </p:nvPicPr>
        <p:blipFill>
          <a:blip r:embed="rId5" cstate="print"/>
          <a:srcRect b="27378"/>
          <a:stretch>
            <a:fillRect/>
          </a:stretch>
        </p:blipFill>
        <p:spPr bwMode="auto">
          <a:xfrm>
            <a:off x="6387850" y="3068960"/>
            <a:ext cx="3518150" cy="3609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投影片編號版面配置區 2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2056486-427E-420B-A3FE-9FAB54114AFC}" type="slidenum">
              <a:rPr lang="zh-TW" altLang="en-US" smtClean="0"/>
              <a:pPr>
                <a:defRPr/>
              </a:pPr>
              <a:t>29</a:t>
            </a:fld>
            <a:endParaRPr lang="en-US" altLang="zh-TW" dirty="0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1827212" y="590550"/>
            <a:ext cx="6906207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水庫管理制度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</a:t>
            </a:r>
            <a:r>
              <a:rPr kumimoji="0" lang="zh-TW" altLang="en-US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" pitchFamily="81" charset="-120"/>
                <a:ea typeface="華康POP1體W5" pitchFamily="81" charset="-120"/>
                <a:cs typeface="Aharoni" pitchFamily="2" charset="-79"/>
                <a:sym typeface="Wingdings 3"/>
              </a:rPr>
              <a:t>安全評估</a:t>
            </a:r>
            <a:r>
              <a:rPr kumimoji="0" lang="en-US" altLang="zh-TW" sz="2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-79"/>
                <a:ea typeface="華康POP1體W5" pitchFamily="81" charset="-120"/>
                <a:cs typeface="Aharoni" pitchFamily="2" charset="-79"/>
                <a:sym typeface="Wingdings 3"/>
              </a:rPr>
              <a:t>(2/2)</a:t>
            </a:r>
            <a:endParaRPr kumimoji="0" lang="en-US" altLang="zh-TW" sz="26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haroni" pitchFamily="2" charset="-79"/>
              <a:ea typeface="華康POP1體W5" pitchFamily="81" charset="-120"/>
              <a:cs typeface="Aharoni" pitchFamily="2" charset="-79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27475" y="3068960"/>
            <a:ext cx="6075675" cy="765084"/>
          </a:xfrm>
          <a:prstGeom prst="rect">
            <a:avLst/>
          </a:prstGeom>
        </p:spPr>
        <p:txBody>
          <a:bodyPr/>
          <a:lstStyle/>
          <a:p>
            <a:pPr lvl="1" indent="-190500"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  <a:defRPr/>
            </a:pPr>
            <a:r>
              <a:rPr kumimoji="0" lang="zh-TW" altLang="en-US" sz="1800" b="0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近年環境變異快速，如過久完成安評工作，已失時效，增加潛在風險；</a:t>
            </a:r>
            <a:r>
              <a:rPr kumimoji="0" lang="zh-TW" altLang="en-US" sz="1800" b="0" dirty="0" smtClean="0">
                <a:latin typeface="+mn-ea"/>
                <a:ea typeface="+mn-ea"/>
              </a:rPr>
              <a:t>過</a:t>
            </a:r>
            <a:r>
              <a:rPr kumimoji="0" lang="zh-TW" altLang="en-US" sz="1800" b="0" dirty="0">
                <a:latin typeface="+mn-ea"/>
                <a:ea typeface="+mn-ea"/>
              </a:rPr>
              <a:t>短</a:t>
            </a:r>
            <a:r>
              <a:rPr kumimoji="0" lang="zh-TW" altLang="en-US" sz="1800" b="0" dirty="0" smtClean="0">
                <a:latin typeface="+mn-ea"/>
                <a:ea typeface="+mn-ea"/>
              </a:rPr>
              <a:t>，則恐浪費人力</a:t>
            </a:r>
            <a:endParaRPr kumimoji="0" lang="en-US" altLang="zh-TW" sz="1800" b="0" dirty="0" smtClean="0">
              <a:latin typeface="+mn-ea"/>
              <a:ea typeface="+mn-ea"/>
            </a:endParaRPr>
          </a:p>
          <a:p>
            <a:pPr lvl="1" indent="-190500"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  <a:defRPr/>
            </a:pPr>
            <a:endParaRPr kumimoji="0" lang="en-US" altLang="zh-TW" sz="1800" b="0" kern="0" dirty="0">
              <a:latin typeface="+mn-ea"/>
              <a:ea typeface="+mn-ea"/>
            </a:endParaRPr>
          </a:p>
          <a:p>
            <a:pPr lvl="1" indent="-190500"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  <a:defRPr/>
            </a:pPr>
            <a:endParaRPr kumimoji="0" lang="en-US" altLang="zh-TW" sz="1800" b="0" kern="0" dirty="0" smtClean="0">
              <a:latin typeface="+mn-ea"/>
              <a:ea typeface="+mn-ea"/>
            </a:endParaRPr>
          </a:p>
          <a:p>
            <a:pPr marL="266700" lvl="1"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defRPr/>
            </a:pPr>
            <a:r>
              <a:rPr kumimoji="0" lang="zh-TW" altLang="en-US" sz="2400" u="sng" kern="0" dirty="0" smtClean="0">
                <a:solidFill>
                  <a:srgbClr val="C00000"/>
                </a:solidFill>
                <a:latin typeface="+mn-ea"/>
                <a:ea typeface="+mn-ea"/>
              </a:rPr>
              <a:t>以往曾見狀況</a:t>
            </a:r>
            <a:endParaRPr kumimoji="0" lang="en-US" altLang="zh-TW" sz="1800" u="sng" kern="0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 lvl="2" indent="-190500"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  <a:defRPr/>
            </a:pPr>
            <a:r>
              <a:rPr kumimoji="0" lang="zh-TW" altLang="en-US" sz="1800" b="0" kern="0" dirty="0">
                <a:latin typeface="+mn-ea"/>
                <a:ea typeface="+mn-ea"/>
              </a:rPr>
              <a:t>辦理完安全</a:t>
            </a:r>
            <a:r>
              <a:rPr kumimoji="0" lang="zh-TW" altLang="en-US" sz="1800" b="0" kern="0" dirty="0" smtClean="0">
                <a:latin typeface="+mn-ea"/>
                <a:ea typeface="+mn-ea"/>
              </a:rPr>
              <a:t>評估，未送主管機關</a:t>
            </a:r>
            <a:endParaRPr kumimoji="0" lang="en-US" altLang="zh-TW" sz="1800" b="0" kern="0" dirty="0" smtClean="0">
              <a:latin typeface="+mn-ea"/>
              <a:ea typeface="+mn-ea"/>
            </a:endParaRPr>
          </a:p>
          <a:p>
            <a:pPr lvl="2" indent="-190500"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  <a:defRPr/>
            </a:pPr>
            <a:r>
              <a:rPr kumimoji="0" lang="zh-TW" altLang="en-US" sz="1800" b="0" kern="0" dirty="0">
                <a:latin typeface="+mn-ea"/>
                <a:ea typeface="+mn-ea"/>
              </a:rPr>
              <a:t>前次核備</a:t>
            </a:r>
            <a:r>
              <a:rPr kumimoji="0" lang="zh-TW" altLang="en-US" sz="1800" b="0" kern="0" dirty="0" smtClean="0">
                <a:latin typeface="+mn-ea"/>
                <a:ea typeface="+mn-ea"/>
              </a:rPr>
              <a:t>後開始計算五年，才開始辦理</a:t>
            </a:r>
            <a:endParaRPr kumimoji="0" lang="en-US" altLang="zh-TW" sz="1800" b="0" kern="0" dirty="0" smtClean="0">
              <a:latin typeface="+mn-ea"/>
              <a:ea typeface="+mn-ea"/>
            </a:endParaRPr>
          </a:p>
          <a:p>
            <a:pPr lvl="2" indent="-190500"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 3" pitchFamily="18" charset="2"/>
              <a:buChar char="Æ"/>
              <a:defRPr/>
            </a:pPr>
            <a:r>
              <a:rPr kumimoji="0" lang="zh-TW" altLang="en-US" sz="1800" b="0" kern="0" dirty="0">
                <a:latin typeface="+mn-ea"/>
                <a:ea typeface="+mn-ea"/>
              </a:rPr>
              <a:t>辦理</a:t>
            </a:r>
            <a:r>
              <a:rPr kumimoji="0" lang="zh-TW" altLang="en-US" sz="1800" b="0" kern="0" dirty="0" smtClean="0">
                <a:latin typeface="+mn-ea"/>
                <a:ea typeface="+mn-ea"/>
              </a:rPr>
              <a:t>時間（含機關審查）長達三年餘</a:t>
            </a:r>
            <a:r>
              <a:rPr kumimoji="0" lang="en-US" altLang="zh-TW" sz="1800" b="0" kern="0" dirty="0" smtClean="0">
                <a:latin typeface="+mn-ea"/>
                <a:ea typeface="+mn-ea"/>
              </a:rPr>
              <a:t>……</a:t>
            </a:r>
            <a:endParaRPr kumimoji="0" lang="zh-TW" altLang="en-US" sz="1800" kern="0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43150" y="1089025"/>
            <a:ext cx="4814888" cy="1612900"/>
          </a:xfrm>
        </p:spPr>
        <p:txBody>
          <a:bodyPr/>
          <a:lstStyle/>
          <a:p>
            <a:pPr algn="r" eaLnBrk="1" hangingPunct="1">
              <a:defRPr/>
            </a:pPr>
            <a:r>
              <a:rPr lang="zh-TW" altLang="en-US" sz="3600" dirty="0" smtClean="0"/>
              <a:t>前 言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</p:spTree>
  </p:cSld>
  <p:clrMapOvr>
    <a:masterClrMapping/>
  </p:clrMapOvr>
  <p:transition advTm="117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3050" y="503238"/>
            <a:ext cx="8235950" cy="1612900"/>
          </a:xfrm>
        </p:spPr>
        <p:txBody>
          <a:bodyPr/>
          <a:lstStyle/>
          <a:p>
            <a:pPr algn="r" eaLnBrk="1" hangingPunct="1">
              <a:defRPr/>
            </a:pPr>
            <a:r>
              <a:rPr lang="zh-TW" altLang="en-US" sz="3600" smtClean="0"/>
              <a:t>水利建造物檢查及安全評估技術規範</a:t>
            </a:r>
            <a:br>
              <a:rPr lang="zh-TW" altLang="en-US" sz="3600" smtClean="0"/>
            </a:br>
            <a:r>
              <a:rPr lang="en-US" altLang="zh-TW" sz="3600" smtClean="0"/>
              <a:t>(</a:t>
            </a:r>
            <a:r>
              <a:rPr lang="zh-TW" altLang="en-US" sz="3600" dirty="0" smtClean="0"/>
              <a:t>蓄水、引水篇</a:t>
            </a:r>
            <a:r>
              <a:rPr lang="en-US" altLang="zh-TW" sz="3600" dirty="0" smtClean="0"/>
              <a:t>)</a:t>
            </a:r>
            <a:endParaRPr lang="zh-TW" altLang="en-US" sz="3600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2" name="矩形 1"/>
          <p:cNvSpPr/>
          <p:nvPr/>
        </p:nvSpPr>
        <p:spPr>
          <a:xfrm>
            <a:off x="1532620" y="5471354"/>
            <a:ext cx="83259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ts val="600"/>
              </a:spcBef>
              <a:spcAft>
                <a:spcPct val="30000"/>
              </a:spcAft>
              <a:buClr>
                <a:schemeClr val="hlink"/>
              </a:buClr>
              <a:buSzPct val="120000"/>
              <a:buBlip>
                <a:blip r:embed="rId3"/>
              </a:buBlip>
              <a:defRPr/>
            </a:pPr>
            <a:r>
              <a:rPr kumimoji="0" lang="en-US" altLang="zh-TW" sz="2200" kern="0" dirty="0" smtClean="0">
                <a:solidFill>
                  <a:srgbClr val="C00000"/>
                </a:solidFill>
                <a:latin typeface="+mj-ea"/>
                <a:ea typeface="+mj-ea"/>
              </a:rPr>
              <a:t>2008</a:t>
            </a:r>
            <a:r>
              <a:rPr kumimoji="0" lang="zh-TW" altLang="en-US" sz="2200" kern="0" dirty="0" smtClean="0">
                <a:solidFill>
                  <a:srgbClr val="C00000"/>
                </a:solidFill>
                <a:latin typeface="+mj-ea"/>
                <a:ea typeface="+mj-ea"/>
              </a:rPr>
              <a:t>年依據</a:t>
            </a:r>
            <a:r>
              <a:rPr kumimoji="0" lang="en-US" altLang="zh-TW" sz="2200" kern="0" dirty="0" smtClean="0">
                <a:solidFill>
                  <a:srgbClr val="C00000"/>
                </a:solidFill>
                <a:latin typeface="+mj-ea"/>
                <a:ea typeface="+mj-ea"/>
              </a:rPr>
              <a:t>『</a:t>
            </a:r>
            <a:r>
              <a:rPr kumimoji="0" lang="zh-TW" altLang="en-US" sz="2200" kern="0" dirty="0">
                <a:solidFill>
                  <a:srgbClr val="C00000"/>
                </a:solidFill>
                <a:latin typeface="+mj-ea"/>
                <a:ea typeface="+mj-ea"/>
              </a:rPr>
              <a:t>水利建造物檢查及安全評估辦法</a:t>
            </a:r>
            <a:r>
              <a:rPr kumimoji="0" lang="en-US" altLang="zh-TW" sz="2200" kern="0" dirty="0" smtClean="0">
                <a:solidFill>
                  <a:srgbClr val="C00000"/>
                </a:solidFill>
                <a:latin typeface="+mj-ea"/>
                <a:ea typeface="+mj-ea"/>
              </a:rPr>
              <a:t>』</a:t>
            </a:r>
            <a:r>
              <a:rPr kumimoji="0" lang="zh-TW" altLang="en-US" sz="2200" kern="0" dirty="0" smtClean="0">
                <a:solidFill>
                  <a:srgbClr val="C00000"/>
                </a:solidFill>
                <a:latin typeface="+mj-ea"/>
                <a:ea typeface="+mj-ea"/>
              </a:rPr>
              <a:t>第</a:t>
            </a:r>
            <a:r>
              <a:rPr kumimoji="0" lang="en-US" altLang="zh-TW" sz="2200" kern="0" dirty="0">
                <a:solidFill>
                  <a:srgbClr val="C00000"/>
                </a:solidFill>
                <a:latin typeface="+mj-ea"/>
                <a:ea typeface="+mj-ea"/>
              </a:rPr>
              <a:t>19</a:t>
            </a:r>
            <a:r>
              <a:rPr kumimoji="0" lang="zh-TW" altLang="en-US" sz="2200" kern="0" dirty="0">
                <a:solidFill>
                  <a:srgbClr val="C00000"/>
                </a:solidFill>
                <a:latin typeface="+mj-ea"/>
                <a:ea typeface="+mj-ea"/>
              </a:rPr>
              <a:t>條所訂</a:t>
            </a:r>
            <a:r>
              <a:rPr kumimoji="0" lang="zh-TW" altLang="en-US" sz="2200" kern="0" dirty="0" smtClean="0">
                <a:solidFill>
                  <a:srgbClr val="C00000"/>
                </a:solidFill>
                <a:latin typeface="+mj-ea"/>
                <a:ea typeface="+mj-ea"/>
              </a:rPr>
              <a:t>定</a:t>
            </a:r>
            <a:endParaRPr kumimoji="0" lang="en-US" altLang="zh-TW" sz="2200" kern="0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advTm="117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3200" dirty="0" smtClean="0">
                <a:solidFill>
                  <a:srgbClr val="FFFF00"/>
                </a:solidFill>
                <a:sym typeface="Wingdings" pitchFamily="2" charset="2"/>
              </a:rPr>
              <a:t>規範架構</a:t>
            </a:r>
            <a:endParaRPr lang="zh-TW" altLang="en-US" sz="3200" dirty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43262" y="1449388"/>
            <a:ext cx="5760187" cy="52197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zh-TW" altLang="en-US" sz="2000" smtClean="0">
                <a:latin typeface="華康中圓體" pitchFamily="49" charset="-120"/>
              </a:rPr>
              <a:t>       </a:t>
            </a: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第一章  總則</a:t>
            </a:r>
            <a:endParaRPr lang="zh-TW" altLang="en-US" sz="21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18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       第二章  安全資料蒐集 </a:t>
            </a:r>
            <a:endParaRPr lang="zh-TW" altLang="en-US" sz="21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18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       第三章  安全資料建檔 </a:t>
            </a:r>
            <a:endParaRPr lang="zh-TW" altLang="en-US" sz="21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18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       第四章  安全資料</a:t>
            </a:r>
            <a:r>
              <a:rPr lang="zh-TW" altLang="en-US" sz="2100" smtClean="0">
                <a:solidFill>
                  <a:srgbClr val="0033CC"/>
                </a:solidFill>
                <a:latin typeface="華康POP1體W5" pitchFamily="81" charset="-120"/>
                <a:ea typeface="華康POP1體W5" pitchFamily="81" charset="-120"/>
              </a:rPr>
              <a:t>複核</a:t>
            </a: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與評估 </a:t>
            </a:r>
            <a:endParaRPr lang="zh-TW" altLang="en-US" sz="21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18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       第五章  </a:t>
            </a:r>
            <a:r>
              <a:rPr lang="zh-TW" altLang="en-US" sz="2100" smtClean="0">
                <a:solidFill>
                  <a:srgbClr val="0033CC"/>
                </a:solidFill>
                <a:latin typeface="華康POP1體W5" pitchFamily="81" charset="-120"/>
                <a:ea typeface="華康POP1體W5" pitchFamily="81" charset="-120"/>
              </a:rPr>
              <a:t>現場檢查</a:t>
            </a: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與評估 </a:t>
            </a:r>
            <a:endParaRPr lang="zh-TW" altLang="en-US" sz="21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18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       第六章  補充調查與試驗 </a:t>
            </a:r>
            <a:endParaRPr lang="zh-TW" altLang="en-US" sz="21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18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       第七章  </a:t>
            </a:r>
            <a:r>
              <a:rPr lang="zh-TW" altLang="en-US" sz="2100" smtClean="0">
                <a:solidFill>
                  <a:srgbClr val="0033CC"/>
                </a:solidFill>
                <a:latin typeface="華康POP1體W5" pitchFamily="81" charset="-120"/>
                <a:ea typeface="華康POP1體W5" pitchFamily="81" charset="-120"/>
              </a:rPr>
              <a:t>校核</a:t>
            </a: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分析與評估</a:t>
            </a:r>
            <a:endParaRPr lang="zh-TW" altLang="en-US" sz="21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18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       第八章  潰壩</a:t>
            </a:r>
            <a:r>
              <a:rPr lang="en-US" altLang="zh-TW" sz="2100" smtClean="0"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 決 </a:t>
            </a:r>
            <a:r>
              <a:rPr lang="en-US" altLang="zh-TW" sz="2100" smtClean="0">
                <a:latin typeface="華康POP1體W5" pitchFamily="81" charset="-120"/>
                <a:ea typeface="華康POP1體W5" pitchFamily="81" charset="-120"/>
              </a:rPr>
              <a:t>)</a:t>
            </a: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演算及災損評估 </a:t>
            </a:r>
            <a:endParaRPr lang="zh-TW" altLang="en-US" sz="21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18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       第九章  綜合評估及結論與建議 </a:t>
            </a:r>
            <a:endParaRPr lang="zh-TW" altLang="en-US" sz="21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18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華康POP1體W5" pitchFamily="81" charset="-120"/>
                <a:ea typeface="華康POP1體W5" pitchFamily="81" charset="-120"/>
              </a:rPr>
              <a:t>       第十章  安全評估報告撰寫</a:t>
            </a:r>
            <a:endParaRPr lang="zh-TW" altLang="en-US" sz="2100" dirty="0" smtClean="0"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49156" name="矩形 3"/>
          <p:cNvSpPr>
            <a:spLocks noChangeArrowheads="1"/>
          </p:cNvSpPr>
          <p:nvPr/>
        </p:nvSpPr>
        <p:spPr bwMode="auto">
          <a:xfrm>
            <a:off x="317485" y="1487685"/>
            <a:ext cx="3600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dirty="0" smtClean="0">
                <a:solidFill>
                  <a:srgbClr val="0000FF"/>
                </a:solidFill>
                <a:latin typeface="華康POP1體W5" pitchFamily="81" charset="-120"/>
                <a:ea typeface="華康POP1體W5" pitchFamily="81" charset="-120"/>
              </a:rPr>
              <a:t>共分為十章</a:t>
            </a:r>
            <a:endParaRPr lang="en-US" altLang="zh-TW" sz="2400" dirty="0" smtClean="0">
              <a:solidFill>
                <a:srgbClr val="0000FF"/>
              </a:solidFill>
              <a:latin typeface="華康POP1體W5" pitchFamily="81" charset="-120"/>
              <a:ea typeface="華康POP1體W5" pitchFamily="81" charset="-120"/>
            </a:endParaRPr>
          </a:p>
          <a:p>
            <a:endParaRPr lang="en-US" altLang="zh-TW" sz="2400" dirty="0">
              <a:solidFill>
                <a:srgbClr val="0000FF"/>
              </a:solidFill>
              <a:latin typeface="華康POP1體W5" pitchFamily="81" charset="-120"/>
              <a:ea typeface="華康POP1體W5" pitchFamily="81" charset="-120"/>
            </a:endParaRPr>
          </a:p>
          <a:p>
            <a:endParaRPr lang="en-US" altLang="zh-TW" sz="2400" dirty="0" smtClean="0">
              <a:solidFill>
                <a:srgbClr val="0000FF"/>
              </a:solidFill>
              <a:latin typeface="華康POP1體W5" pitchFamily="81" charset="-120"/>
              <a:ea typeface="華康POP1體W5" pitchFamily="81" charset="-120"/>
            </a:endParaRPr>
          </a:p>
          <a:p>
            <a:r>
              <a:rPr lang="zh-TW" altLang="en-US" sz="1800" dirty="0" smtClean="0">
                <a:solidFill>
                  <a:srgbClr val="C00000"/>
                </a:solidFill>
                <a:latin typeface="+mj-ea"/>
                <a:ea typeface="+mj-ea"/>
              </a:rPr>
              <a:t>根據「水利</a:t>
            </a:r>
            <a:r>
              <a:rPr lang="zh-TW" altLang="en-US" sz="1800" dirty="0">
                <a:solidFill>
                  <a:srgbClr val="C00000"/>
                </a:solidFill>
                <a:latin typeface="+mj-ea"/>
                <a:ea typeface="+mj-ea"/>
              </a:rPr>
              <a:t>建造物檢查及安全評估</a:t>
            </a:r>
            <a:r>
              <a:rPr lang="zh-TW" altLang="en-US" sz="1800" dirty="0" smtClean="0">
                <a:solidFill>
                  <a:srgbClr val="C00000"/>
                </a:solidFill>
                <a:latin typeface="+mj-ea"/>
                <a:ea typeface="+mj-ea"/>
              </a:rPr>
              <a:t>辦法」規定安全評估須辦理之內容</a:t>
            </a:r>
            <a:endParaRPr lang="zh-TW" altLang="en-US" sz="1800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31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3200" smtClean="0">
                <a:solidFill>
                  <a:srgbClr val="FFFF00"/>
                </a:solidFill>
                <a:sym typeface="Wingdings" pitchFamily="2" charset="2"/>
              </a:rPr>
              <a:t>安全資料蒐集、複核與評估</a:t>
            </a:r>
            <a:endParaRPr lang="zh-TW" altLang="en-US" sz="3200" dirty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073275" y="1403350"/>
            <a:ext cx="5354638" cy="52324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lIns="54864" tIns="27432" rIns="54864" bIns="27432"/>
          <a:lstStyle/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1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氣象、水文及洪水演算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2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地質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3.</a:t>
            </a: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地震</a:t>
            </a: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4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蓄水範圍及集水區概況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5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結構物水理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6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壩或堰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7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附屬結構物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8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壩基座及水庫周圍邊坡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9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水工機械及其機電設備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10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施工與品質檢驗紀錄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11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監測系統及觀測資料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12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水庫淤積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13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水庫操作運轉系統與運轉紀錄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14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洩洪警報系統與警報紀錄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15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營運管理與維護改善紀錄及相關圖說</a:t>
            </a:r>
            <a:endParaRPr lang="zh-TW" altLang="en-US" b="0" dirty="0">
              <a:solidFill>
                <a:srgbClr val="000000"/>
              </a:solidFill>
              <a:latin typeface="+mn-lt"/>
              <a:ea typeface="華康POP1體W5" pitchFamily="81" charset="-120"/>
            </a:endParaRPr>
          </a:p>
          <a:p>
            <a:pPr>
              <a:lnSpc>
                <a:spcPts val="2200"/>
              </a:lnSpc>
              <a:spcBef>
                <a:spcPts val="300"/>
              </a:spcBef>
              <a:defRPr/>
            </a:pPr>
            <a:r>
              <a:rPr lang="zh-TW" altLang="en-US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  </a:t>
            </a:r>
            <a:r>
              <a:rPr lang="en-US" altLang="zh-TW" b="0" dirty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16</a:t>
            </a:r>
            <a:r>
              <a:rPr lang="en-US" altLang="zh-TW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.</a:t>
            </a:r>
            <a:r>
              <a:rPr lang="zh-TW" altLang="en-US" b="0" dirty="0" smtClean="0">
                <a:solidFill>
                  <a:srgbClr val="000000"/>
                </a:solidFill>
                <a:latin typeface="+mn-lt"/>
                <a:ea typeface="華康POP1體W5" pitchFamily="81" charset="-120"/>
              </a:rPr>
              <a:t>潰壩演算及潰壩緊急應變計畫 </a:t>
            </a:r>
            <a:endParaRPr lang="zh-TW" altLang="en-US" b="0" dirty="0">
              <a:latin typeface="+mn-lt"/>
              <a:ea typeface="華康POP1體W5" pitchFamily="81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32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3200" smtClean="0">
                <a:solidFill>
                  <a:srgbClr val="FFFF00"/>
                </a:solidFill>
                <a:sym typeface="Wingdings" pitchFamily="2" charset="2"/>
              </a:rPr>
              <a:t>現場檢查與評估</a:t>
            </a:r>
            <a:endParaRPr lang="zh-TW" altLang="en-US" sz="3200" dirty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937665" y="1763816"/>
            <a:ext cx="4995862" cy="3960412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lIns="54864" tIns="27432" rIns="54864" bIns="27432"/>
          <a:lstStyle/>
          <a:p>
            <a:pPr>
              <a:defRPr/>
            </a:pP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spcBef>
                <a:spcPts val="600"/>
              </a:spcBef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  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地質</a:t>
            </a:r>
            <a:endParaRPr lang="zh-TW" altLang="en-US" sz="2400" dirty="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None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  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壩及堰</a:t>
            </a:r>
            <a:endParaRPr lang="zh-TW" altLang="en-US" sz="2400" dirty="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附屬結構物</a:t>
            </a:r>
            <a:endParaRPr lang="zh-TW" altLang="en-US" sz="2400" dirty="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壩基座及水庫周邊邊坡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監測系統</a:t>
            </a:r>
            <a:endParaRPr lang="zh-TW" altLang="en-US" sz="2400" dirty="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水庫周圍環境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水庫操作運轉系統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水工機械及其機電設備 </a:t>
            </a:r>
            <a:endParaRPr lang="zh-TW" altLang="en-US" sz="2400" dirty="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33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67635" y="593685"/>
            <a:ext cx="6654800" cy="563563"/>
          </a:xfrm>
        </p:spPr>
        <p:txBody>
          <a:bodyPr/>
          <a:lstStyle/>
          <a:p>
            <a:pPr>
              <a:defRPr/>
            </a:pPr>
            <a:r>
              <a:rPr lang="zh-TW" altLang="en-US" sz="3200" smtClean="0">
                <a:solidFill>
                  <a:srgbClr val="FFFF00"/>
                </a:solidFill>
                <a:sym typeface="Wingdings" pitchFamily="2" charset="2"/>
              </a:rPr>
              <a:t>校核分析與評估</a:t>
            </a:r>
            <a:endParaRPr lang="zh-TW" altLang="en-US" sz="3200" dirty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162175" y="1628775"/>
            <a:ext cx="5716588" cy="47117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lIns="54864" tIns="27432" rIns="54864" bIns="27432"/>
          <a:lstStyle/>
          <a:p>
            <a:pPr>
              <a:lnSpc>
                <a:spcPts val="3000"/>
              </a:lnSpc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  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設計地震評析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設計洪水評析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結構物水理評析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水庫淤積評析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排洪設施之排洪能力評析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壩體出水高度之評析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壩或堰之結構安全評析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附屬結構物安全評析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隧道結構安全評析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壩基座及水庫周圍邊坡安定評析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監測儀器觀測資料評析</a:t>
            </a:r>
            <a:endParaRPr lang="zh-TW" altLang="en-US" sz="240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ts val="3000"/>
              </a:lnSpc>
              <a:buClr>
                <a:srgbClr val="000000"/>
              </a:buClr>
              <a:buFont typeface="新細明體" pitchFamily="18" charset="-120"/>
              <a:buChar char=""/>
              <a:defRPr/>
            </a:pP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  <a:sym typeface="Wingdings 2" pitchFamily="18" charset="2"/>
              </a:rPr>
              <a:t>  </a:t>
            </a:r>
            <a:r>
              <a:rPr lang="zh-TW" altLang="en-US" sz="2400" smtClean="0">
                <a:solidFill>
                  <a:srgbClr val="000000"/>
                </a:solidFill>
                <a:latin typeface="華康POP1體W5" pitchFamily="81" charset="-120"/>
                <a:ea typeface="華康POP1體W5" pitchFamily="81" charset="-120"/>
              </a:rPr>
              <a:t>水工機械評析</a:t>
            </a:r>
            <a:endParaRPr lang="zh-TW" altLang="en-US" sz="2400" dirty="0">
              <a:solidFill>
                <a:srgbClr val="000000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34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7645" y="593685"/>
            <a:ext cx="6654800" cy="563563"/>
          </a:xfrm>
        </p:spPr>
        <p:txBody>
          <a:bodyPr/>
          <a:lstStyle/>
          <a:p>
            <a:pPr>
              <a:defRPr/>
            </a:pPr>
            <a:r>
              <a:rPr lang="zh-TW" altLang="en-US" sz="3200" smtClean="0">
                <a:solidFill>
                  <a:srgbClr val="FFFF00"/>
                </a:solidFill>
                <a:sym typeface="Wingdings" pitchFamily="2" charset="2"/>
              </a:rPr>
              <a:t>設計洪水標準</a:t>
            </a:r>
            <a:endParaRPr lang="zh-TW" altLang="en-US" sz="3200" dirty="0">
              <a:solidFill>
                <a:srgbClr val="FFFF00"/>
              </a:solidFill>
              <a:sym typeface="Wingdings" pitchFamily="2" charset="2"/>
            </a:endParaRPr>
          </a:p>
        </p:txBody>
      </p:sp>
      <p:grpSp>
        <p:nvGrpSpPr>
          <p:cNvPr id="2" name="Rectangle 6"/>
          <p:cNvGrpSpPr>
            <a:grpSpLocks noGrp="1" noRot="1"/>
          </p:cNvGrpSpPr>
          <p:nvPr/>
        </p:nvGrpSpPr>
        <p:grpSpPr bwMode="auto">
          <a:xfrm>
            <a:off x="694953" y="1542535"/>
            <a:ext cx="8218487" cy="4676775"/>
            <a:chOff x="394" y="1007"/>
            <a:chExt cx="4896" cy="2350"/>
          </a:xfrm>
          <a:solidFill>
            <a:srgbClr val="EAEAEA"/>
          </a:solidFill>
        </p:grpSpPr>
        <p:sp>
          <p:nvSpPr>
            <p:cNvPr id="53252" name="Rectangle 7"/>
            <p:cNvSpPr>
              <a:spLocks noChangeArrowheads="1"/>
            </p:cNvSpPr>
            <p:nvPr/>
          </p:nvSpPr>
          <p:spPr bwMode="auto">
            <a:xfrm>
              <a:off x="4934" y="3166"/>
              <a:ext cx="356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　</a:t>
              </a:r>
            </a:p>
          </p:txBody>
        </p:sp>
        <p:sp>
          <p:nvSpPr>
            <p:cNvPr id="53253" name="Rectangle 8"/>
            <p:cNvSpPr>
              <a:spLocks noChangeArrowheads="1"/>
            </p:cNvSpPr>
            <p:nvPr/>
          </p:nvSpPr>
          <p:spPr bwMode="auto">
            <a:xfrm>
              <a:off x="394" y="3166"/>
              <a:ext cx="4540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en-US" altLang="zh-TW" sz="1400" smtClean="0">
                  <a:solidFill>
                    <a:srgbClr val="000000"/>
                  </a:solidFill>
                  <a:latin typeface="+mn-lt"/>
                  <a:ea typeface="+mj-ea"/>
                </a:rPr>
                <a:t>*</a:t>
              </a:r>
              <a:r>
                <a:rPr lang="zh-TW" altLang="en-US" sz="1400" smtClean="0">
                  <a:solidFill>
                    <a:srgbClr val="000000"/>
                  </a:solidFill>
                  <a:latin typeface="+mn-lt"/>
                  <a:ea typeface="+mj-ea"/>
                </a:rPr>
                <a:t>註</a:t>
              </a:r>
              <a:r>
                <a:rPr lang="en-US" altLang="zh-TW" sz="1400" smtClean="0">
                  <a:solidFill>
                    <a:srgbClr val="000000"/>
                  </a:solidFill>
                  <a:latin typeface="+mn-lt"/>
                  <a:ea typeface="+mj-ea"/>
                </a:rPr>
                <a:t>︰</a:t>
              </a:r>
              <a:r>
                <a:rPr lang="en-US" altLang="zh-TW" sz="1400" smtClean="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 200</a:t>
              </a:r>
              <a:r>
                <a:rPr lang="zh-TW" altLang="en-US" sz="1400" smtClean="0">
                  <a:solidFill>
                    <a:srgbClr val="000000"/>
                  </a:solidFill>
                  <a:latin typeface="+mn-lt"/>
                  <a:ea typeface="+mj-ea"/>
                </a:rPr>
                <a:t>年重現期洪水或</a:t>
              </a:r>
              <a:r>
                <a:rPr lang="en-US" altLang="zh-TW" sz="1400" smtClean="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1/2</a:t>
              </a:r>
              <a:r>
                <a:rPr lang="zh-TW" altLang="en-US" sz="1400" smtClean="0">
                  <a:solidFill>
                    <a:srgbClr val="000000"/>
                  </a:solidFill>
                  <a:latin typeface="+mn-lt"/>
                  <a:ea typeface="+mj-ea"/>
                </a:rPr>
                <a:t>最大可能洪水取其較大者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54" name="Rectangle 9"/>
            <p:cNvSpPr>
              <a:spLocks noChangeArrowheads="1"/>
            </p:cNvSpPr>
            <p:nvPr/>
          </p:nvSpPr>
          <p:spPr bwMode="auto">
            <a:xfrm>
              <a:off x="3010" y="2975"/>
              <a:ext cx="2280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en-US" altLang="zh-TW" sz="140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100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年</a:t>
              </a:r>
              <a:r>
                <a:rPr lang="en-US" altLang="zh-TW" sz="1400">
                  <a:solidFill>
                    <a:srgbClr val="000000"/>
                  </a:solidFill>
                  <a:latin typeface="+mn-lt"/>
                  <a:ea typeface="+mj-ea"/>
                  <a:cs typeface="Courier New" pitchFamily="49" charset="0"/>
                </a:rPr>
                <a:t>~</a:t>
              </a:r>
              <a:r>
                <a:rPr lang="en-US" altLang="zh-TW" sz="1400" smtClean="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200</a:t>
              </a:r>
              <a:r>
                <a:rPr lang="zh-TW" altLang="en-US" sz="1400" smtClean="0">
                  <a:solidFill>
                    <a:srgbClr val="000000"/>
                  </a:solidFill>
                  <a:latin typeface="+mn-lt"/>
                  <a:ea typeface="+mj-ea"/>
                </a:rPr>
                <a:t>年重現期洪水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55" name="Rectangle 10"/>
            <p:cNvSpPr>
              <a:spLocks noChangeArrowheads="1"/>
            </p:cNvSpPr>
            <p:nvPr/>
          </p:nvSpPr>
          <p:spPr bwMode="auto">
            <a:xfrm>
              <a:off x="1857" y="2975"/>
              <a:ext cx="115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小</a:t>
              </a:r>
            </a:p>
          </p:txBody>
        </p:sp>
        <p:sp>
          <p:nvSpPr>
            <p:cNvPr id="53256" name="Rectangle 11"/>
            <p:cNvSpPr>
              <a:spLocks noChangeArrowheads="1"/>
            </p:cNvSpPr>
            <p:nvPr/>
          </p:nvSpPr>
          <p:spPr bwMode="auto">
            <a:xfrm>
              <a:off x="394" y="2975"/>
              <a:ext cx="146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　</a:t>
              </a:r>
            </a:p>
          </p:txBody>
        </p:sp>
        <p:sp>
          <p:nvSpPr>
            <p:cNvPr id="53257" name="Rectangle 12"/>
            <p:cNvSpPr>
              <a:spLocks noChangeArrowheads="1"/>
            </p:cNvSpPr>
            <p:nvPr/>
          </p:nvSpPr>
          <p:spPr bwMode="auto">
            <a:xfrm>
              <a:off x="3010" y="2784"/>
              <a:ext cx="2280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en-US" altLang="zh-TW" sz="1400" smtClean="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200</a:t>
              </a:r>
              <a:r>
                <a:rPr lang="zh-TW" altLang="en-US" sz="1400" smtClean="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年重現期洪水或</a:t>
              </a:r>
              <a:r>
                <a:rPr lang="en-US" altLang="zh-TW" sz="1400" smtClean="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1/2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</a:rPr>
                <a:t>最大可能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 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</a:rPr>
                <a:t>洪水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*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58" name="Rectangle 13"/>
            <p:cNvSpPr>
              <a:spLocks noChangeArrowheads="1"/>
            </p:cNvSpPr>
            <p:nvPr/>
          </p:nvSpPr>
          <p:spPr bwMode="auto">
            <a:xfrm>
              <a:off x="1857" y="2784"/>
              <a:ext cx="115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中</a:t>
              </a:r>
            </a:p>
          </p:txBody>
        </p:sp>
        <p:sp>
          <p:nvSpPr>
            <p:cNvPr id="53259" name="Rectangle 14"/>
            <p:cNvSpPr>
              <a:spLocks noChangeArrowheads="1"/>
            </p:cNvSpPr>
            <p:nvPr/>
          </p:nvSpPr>
          <p:spPr bwMode="auto">
            <a:xfrm>
              <a:off x="394" y="2784"/>
              <a:ext cx="146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 smtClean="0">
                  <a:latin typeface="+mn-lt"/>
                  <a:ea typeface="+mj-ea"/>
                </a:rPr>
                <a:t>極輕微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60" name="Rectangle 15"/>
            <p:cNvSpPr>
              <a:spLocks noChangeArrowheads="1"/>
            </p:cNvSpPr>
            <p:nvPr/>
          </p:nvSpPr>
          <p:spPr bwMode="auto">
            <a:xfrm>
              <a:off x="3010" y="2587"/>
              <a:ext cx="2280" cy="1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en-US" altLang="zh-TW" sz="140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1/2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最大可能洪水</a:t>
              </a:r>
              <a:r>
                <a:rPr lang="en-US" altLang="zh-TW" sz="1400">
                  <a:solidFill>
                    <a:srgbClr val="000000"/>
                  </a:solidFill>
                  <a:latin typeface="+mn-lt"/>
                  <a:ea typeface="+mj-ea"/>
                  <a:cs typeface="Courier New" pitchFamily="49" charset="0"/>
                </a:rPr>
                <a:t>~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</a:rPr>
                <a:t>最大可能洪水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61" name="Rectangle 16"/>
            <p:cNvSpPr>
              <a:spLocks noChangeArrowheads="1"/>
            </p:cNvSpPr>
            <p:nvPr/>
          </p:nvSpPr>
          <p:spPr bwMode="auto">
            <a:xfrm>
              <a:off x="1857" y="2587"/>
              <a:ext cx="1153" cy="1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大</a:t>
              </a:r>
            </a:p>
          </p:txBody>
        </p:sp>
        <p:sp>
          <p:nvSpPr>
            <p:cNvPr id="53262" name="Rectangle 17"/>
            <p:cNvSpPr>
              <a:spLocks noChangeArrowheads="1"/>
            </p:cNvSpPr>
            <p:nvPr/>
          </p:nvSpPr>
          <p:spPr bwMode="auto">
            <a:xfrm>
              <a:off x="394" y="2587"/>
              <a:ext cx="1463" cy="1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  <a:buClr>
                  <a:srgbClr val="003399"/>
                </a:buClr>
                <a:buFont typeface="Wingdings" pitchFamily="2" charset="2"/>
                <a:buNone/>
                <a:defRPr/>
              </a:pPr>
              <a:endParaRPr lang="zh-TW" altLang="zh-TW" sz="1400">
                <a:latin typeface="+mn-lt"/>
                <a:ea typeface="+mj-ea"/>
              </a:endParaRPr>
            </a:p>
          </p:txBody>
        </p:sp>
        <p:sp>
          <p:nvSpPr>
            <p:cNvPr id="53263" name="Rectangle 18"/>
            <p:cNvSpPr>
              <a:spLocks noChangeArrowheads="1"/>
            </p:cNvSpPr>
            <p:nvPr/>
          </p:nvSpPr>
          <p:spPr bwMode="auto">
            <a:xfrm>
              <a:off x="3010" y="2396"/>
              <a:ext cx="2280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en-US" altLang="zh-TW" sz="1400" smtClean="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200</a:t>
              </a:r>
              <a:r>
                <a:rPr lang="zh-TW" altLang="en-US" sz="1400" smtClean="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年重現期洪水或</a:t>
              </a:r>
              <a:r>
                <a:rPr lang="en-US" altLang="zh-TW" sz="1400" smtClean="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1/2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</a:rPr>
                <a:t>最大可能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 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</a:rPr>
                <a:t>洪水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*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64" name="Rectangle 19"/>
            <p:cNvSpPr>
              <a:spLocks noChangeArrowheads="1"/>
            </p:cNvSpPr>
            <p:nvPr/>
          </p:nvSpPr>
          <p:spPr bwMode="auto">
            <a:xfrm>
              <a:off x="1857" y="2396"/>
              <a:ext cx="115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小</a:t>
              </a:r>
            </a:p>
          </p:txBody>
        </p:sp>
        <p:sp>
          <p:nvSpPr>
            <p:cNvPr id="53265" name="Rectangle 20"/>
            <p:cNvSpPr>
              <a:spLocks noChangeArrowheads="1"/>
            </p:cNvSpPr>
            <p:nvPr/>
          </p:nvSpPr>
          <p:spPr bwMode="auto">
            <a:xfrm>
              <a:off x="394" y="2396"/>
              <a:ext cx="146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　</a:t>
              </a:r>
            </a:p>
          </p:txBody>
        </p:sp>
        <p:sp>
          <p:nvSpPr>
            <p:cNvPr id="53266" name="Rectangle 21"/>
            <p:cNvSpPr>
              <a:spLocks noChangeArrowheads="1"/>
            </p:cNvSpPr>
            <p:nvPr/>
          </p:nvSpPr>
          <p:spPr bwMode="auto">
            <a:xfrm>
              <a:off x="3010" y="2205"/>
              <a:ext cx="2280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en-US" altLang="zh-TW" sz="140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1/2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最大可能洪水</a:t>
              </a:r>
              <a:r>
                <a:rPr lang="en-US" altLang="zh-TW" sz="1400">
                  <a:solidFill>
                    <a:srgbClr val="000000"/>
                  </a:solidFill>
                  <a:latin typeface="+mn-lt"/>
                  <a:ea typeface="+mj-ea"/>
                  <a:cs typeface="Courier New" pitchFamily="49" charset="0"/>
                </a:rPr>
                <a:t>~</a:t>
              </a: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</a:rPr>
                <a:t>最大可能洪水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67" name="Rectangle 22"/>
            <p:cNvSpPr>
              <a:spLocks noChangeArrowheads="1"/>
            </p:cNvSpPr>
            <p:nvPr/>
          </p:nvSpPr>
          <p:spPr bwMode="auto">
            <a:xfrm>
              <a:off x="1857" y="2205"/>
              <a:ext cx="115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中</a:t>
              </a:r>
            </a:p>
          </p:txBody>
        </p:sp>
        <p:sp>
          <p:nvSpPr>
            <p:cNvPr id="53268" name="Rectangle 23"/>
            <p:cNvSpPr>
              <a:spLocks noChangeArrowheads="1"/>
            </p:cNvSpPr>
            <p:nvPr/>
          </p:nvSpPr>
          <p:spPr bwMode="auto">
            <a:xfrm>
              <a:off x="394" y="2205"/>
              <a:ext cx="146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 smtClean="0">
                  <a:latin typeface="+mn-lt"/>
                  <a:ea typeface="+mj-ea"/>
                </a:rPr>
                <a:t>輕微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69" name="Rectangle 24"/>
            <p:cNvSpPr>
              <a:spLocks noChangeArrowheads="1"/>
            </p:cNvSpPr>
            <p:nvPr/>
          </p:nvSpPr>
          <p:spPr bwMode="auto">
            <a:xfrm>
              <a:off x="4934" y="2007"/>
              <a:ext cx="356" cy="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  <a:buClr>
                  <a:srgbClr val="003399"/>
                </a:buClr>
                <a:buFont typeface="Wingdings" pitchFamily="2" charset="2"/>
                <a:buNone/>
                <a:defRPr/>
              </a:pPr>
              <a:endParaRPr lang="zh-TW" altLang="zh-TW" sz="1400">
                <a:latin typeface="+mn-lt"/>
                <a:ea typeface="+mj-ea"/>
              </a:endParaRPr>
            </a:p>
          </p:txBody>
        </p:sp>
        <p:sp>
          <p:nvSpPr>
            <p:cNvPr id="53270" name="Rectangle 25"/>
            <p:cNvSpPr>
              <a:spLocks noChangeArrowheads="1"/>
            </p:cNvSpPr>
            <p:nvPr/>
          </p:nvSpPr>
          <p:spPr bwMode="auto">
            <a:xfrm>
              <a:off x="4579" y="2007"/>
              <a:ext cx="355" cy="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  <a:buClr>
                  <a:srgbClr val="003399"/>
                </a:buClr>
                <a:buFont typeface="Wingdings" pitchFamily="2" charset="2"/>
                <a:buNone/>
                <a:defRPr/>
              </a:pPr>
              <a:endParaRPr lang="zh-TW" altLang="zh-TW" sz="1400">
                <a:latin typeface="+mn-lt"/>
                <a:ea typeface="+mj-ea"/>
              </a:endParaRPr>
            </a:p>
          </p:txBody>
        </p:sp>
        <p:sp>
          <p:nvSpPr>
            <p:cNvPr id="53271" name="Rectangle 26"/>
            <p:cNvSpPr>
              <a:spLocks noChangeArrowheads="1"/>
            </p:cNvSpPr>
            <p:nvPr/>
          </p:nvSpPr>
          <p:spPr bwMode="auto">
            <a:xfrm>
              <a:off x="3010" y="2007"/>
              <a:ext cx="1569" cy="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</a:rPr>
                <a:t>最大可能洪水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72" name="Rectangle 27"/>
            <p:cNvSpPr>
              <a:spLocks noChangeArrowheads="1"/>
            </p:cNvSpPr>
            <p:nvPr/>
          </p:nvSpPr>
          <p:spPr bwMode="auto">
            <a:xfrm>
              <a:off x="1857" y="2007"/>
              <a:ext cx="1153" cy="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大</a:t>
              </a:r>
            </a:p>
          </p:txBody>
        </p:sp>
        <p:sp>
          <p:nvSpPr>
            <p:cNvPr id="53273" name="Rectangle 28"/>
            <p:cNvSpPr>
              <a:spLocks noChangeArrowheads="1"/>
            </p:cNvSpPr>
            <p:nvPr/>
          </p:nvSpPr>
          <p:spPr bwMode="auto">
            <a:xfrm>
              <a:off x="394" y="2007"/>
              <a:ext cx="1463" cy="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  <a:buClr>
                  <a:srgbClr val="003399"/>
                </a:buClr>
                <a:buFont typeface="Wingdings" pitchFamily="2" charset="2"/>
                <a:buNone/>
                <a:defRPr/>
              </a:pPr>
              <a:endParaRPr lang="zh-TW" altLang="zh-TW" sz="1400">
                <a:latin typeface="+mn-lt"/>
                <a:ea typeface="+mj-ea"/>
              </a:endParaRPr>
            </a:p>
          </p:txBody>
        </p:sp>
        <p:sp>
          <p:nvSpPr>
            <p:cNvPr id="53274" name="Rectangle 29"/>
            <p:cNvSpPr>
              <a:spLocks noChangeArrowheads="1"/>
            </p:cNvSpPr>
            <p:nvPr/>
          </p:nvSpPr>
          <p:spPr bwMode="auto">
            <a:xfrm>
              <a:off x="3010" y="1816"/>
              <a:ext cx="2280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en-US" altLang="zh-TW" sz="1400" dirty="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1/2</a:t>
              </a:r>
              <a:r>
                <a:rPr lang="zh-TW" altLang="en-US" sz="1400" dirty="0">
                  <a:solidFill>
                    <a:srgbClr val="000000"/>
                  </a:solidFill>
                  <a:latin typeface="+mn-lt"/>
                  <a:ea typeface="+mj-ea"/>
                  <a:cs typeface="Times New Roman" pitchFamily="18" charset="0"/>
                </a:rPr>
                <a:t>最大可能洪水</a:t>
              </a:r>
              <a:r>
                <a:rPr lang="en-US" altLang="zh-TW" sz="1400" dirty="0">
                  <a:solidFill>
                    <a:srgbClr val="000000"/>
                  </a:solidFill>
                  <a:latin typeface="+mn-lt"/>
                  <a:ea typeface="+mj-ea"/>
                  <a:cs typeface="Courier New" pitchFamily="49" charset="0"/>
                </a:rPr>
                <a:t>~</a:t>
              </a:r>
              <a:r>
                <a:rPr lang="zh-TW" altLang="en-US" sz="1400" dirty="0">
                  <a:solidFill>
                    <a:srgbClr val="000000"/>
                  </a:solidFill>
                  <a:latin typeface="+mn-lt"/>
                  <a:ea typeface="+mj-ea"/>
                </a:rPr>
                <a:t>最大可能洪水</a:t>
              </a:r>
              <a:endParaRPr lang="zh-TW" altLang="en-US" sz="1400" dirty="0">
                <a:latin typeface="+mn-lt"/>
                <a:ea typeface="+mj-ea"/>
              </a:endParaRPr>
            </a:p>
          </p:txBody>
        </p:sp>
        <p:sp>
          <p:nvSpPr>
            <p:cNvPr id="53275" name="Rectangle 30"/>
            <p:cNvSpPr>
              <a:spLocks noChangeArrowheads="1"/>
            </p:cNvSpPr>
            <p:nvPr/>
          </p:nvSpPr>
          <p:spPr bwMode="auto">
            <a:xfrm>
              <a:off x="1857" y="1816"/>
              <a:ext cx="115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小</a:t>
              </a:r>
            </a:p>
          </p:txBody>
        </p:sp>
        <p:sp>
          <p:nvSpPr>
            <p:cNvPr id="53276" name="Rectangle 31"/>
            <p:cNvSpPr>
              <a:spLocks noChangeArrowheads="1"/>
            </p:cNvSpPr>
            <p:nvPr/>
          </p:nvSpPr>
          <p:spPr bwMode="auto">
            <a:xfrm>
              <a:off x="394" y="1816"/>
              <a:ext cx="146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　</a:t>
              </a:r>
            </a:p>
          </p:txBody>
        </p:sp>
        <p:sp>
          <p:nvSpPr>
            <p:cNvPr id="53277" name="Rectangle 32"/>
            <p:cNvSpPr>
              <a:spLocks noChangeArrowheads="1"/>
            </p:cNvSpPr>
            <p:nvPr/>
          </p:nvSpPr>
          <p:spPr bwMode="auto">
            <a:xfrm>
              <a:off x="4934" y="1625"/>
              <a:ext cx="356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　</a:t>
              </a:r>
            </a:p>
          </p:txBody>
        </p:sp>
        <p:sp>
          <p:nvSpPr>
            <p:cNvPr id="53278" name="Rectangle 33"/>
            <p:cNvSpPr>
              <a:spLocks noChangeArrowheads="1"/>
            </p:cNvSpPr>
            <p:nvPr/>
          </p:nvSpPr>
          <p:spPr bwMode="auto">
            <a:xfrm>
              <a:off x="4579" y="1625"/>
              <a:ext cx="355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　</a:t>
              </a:r>
            </a:p>
          </p:txBody>
        </p:sp>
        <p:sp>
          <p:nvSpPr>
            <p:cNvPr id="53279" name="Rectangle 34"/>
            <p:cNvSpPr>
              <a:spLocks noChangeArrowheads="1"/>
            </p:cNvSpPr>
            <p:nvPr/>
          </p:nvSpPr>
          <p:spPr bwMode="auto">
            <a:xfrm>
              <a:off x="3010" y="1625"/>
              <a:ext cx="1569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</a:rPr>
                <a:t>最大可能洪水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80" name="Rectangle 35"/>
            <p:cNvSpPr>
              <a:spLocks noChangeArrowheads="1"/>
            </p:cNvSpPr>
            <p:nvPr/>
          </p:nvSpPr>
          <p:spPr bwMode="auto">
            <a:xfrm>
              <a:off x="1857" y="1625"/>
              <a:ext cx="115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中</a:t>
              </a:r>
            </a:p>
          </p:txBody>
        </p:sp>
        <p:sp>
          <p:nvSpPr>
            <p:cNvPr id="53281" name="Rectangle 36"/>
            <p:cNvSpPr>
              <a:spLocks noChangeArrowheads="1"/>
            </p:cNvSpPr>
            <p:nvPr/>
          </p:nvSpPr>
          <p:spPr bwMode="auto">
            <a:xfrm>
              <a:off x="394" y="1625"/>
              <a:ext cx="146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 smtClean="0">
                  <a:latin typeface="+mn-lt"/>
                  <a:ea typeface="+mj-ea"/>
                </a:rPr>
                <a:t>嚴重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82" name="Rectangle 37"/>
            <p:cNvSpPr>
              <a:spLocks noChangeArrowheads="1"/>
            </p:cNvSpPr>
            <p:nvPr/>
          </p:nvSpPr>
          <p:spPr bwMode="auto">
            <a:xfrm>
              <a:off x="4934" y="1428"/>
              <a:ext cx="356" cy="1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  <a:buClr>
                  <a:srgbClr val="003399"/>
                </a:buClr>
                <a:buFont typeface="Wingdings" pitchFamily="2" charset="2"/>
                <a:buNone/>
                <a:defRPr/>
              </a:pPr>
              <a:endParaRPr lang="zh-TW" altLang="zh-TW" sz="1400">
                <a:latin typeface="+mn-lt"/>
                <a:ea typeface="+mj-ea"/>
              </a:endParaRPr>
            </a:p>
          </p:txBody>
        </p:sp>
        <p:sp>
          <p:nvSpPr>
            <p:cNvPr id="53283" name="Rectangle 38"/>
            <p:cNvSpPr>
              <a:spLocks noChangeArrowheads="1"/>
            </p:cNvSpPr>
            <p:nvPr/>
          </p:nvSpPr>
          <p:spPr bwMode="auto">
            <a:xfrm>
              <a:off x="4579" y="1428"/>
              <a:ext cx="355" cy="1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  <a:buClr>
                  <a:srgbClr val="003399"/>
                </a:buClr>
                <a:buFont typeface="Wingdings" pitchFamily="2" charset="2"/>
                <a:buNone/>
                <a:defRPr/>
              </a:pPr>
              <a:endParaRPr lang="zh-TW" altLang="zh-TW" sz="1400">
                <a:latin typeface="+mn-lt"/>
                <a:ea typeface="+mj-ea"/>
              </a:endParaRPr>
            </a:p>
          </p:txBody>
        </p:sp>
        <p:sp>
          <p:nvSpPr>
            <p:cNvPr id="53284" name="Rectangle 39"/>
            <p:cNvSpPr>
              <a:spLocks noChangeArrowheads="1"/>
            </p:cNvSpPr>
            <p:nvPr/>
          </p:nvSpPr>
          <p:spPr bwMode="auto">
            <a:xfrm>
              <a:off x="3010" y="1428"/>
              <a:ext cx="1569" cy="1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solidFill>
                    <a:srgbClr val="000000"/>
                  </a:solidFill>
                  <a:latin typeface="+mn-lt"/>
                  <a:ea typeface="+mj-ea"/>
                </a:rPr>
                <a:t>最大可能洪水</a:t>
              </a:r>
              <a:r>
                <a:rPr lang="en-US" altLang="zh-TW" sz="1400">
                  <a:solidFill>
                    <a:srgbClr val="000000"/>
                  </a:solidFill>
                  <a:latin typeface="+mn-lt"/>
                  <a:ea typeface="+mj-ea"/>
                </a:rPr>
                <a:t>(PMF)</a:t>
              </a:r>
              <a:endParaRPr lang="en-US" altLang="zh-TW" sz="1400">
                <a:latin typeface="+mn-lt"/>
                <a:ea typeface="+mj-ea"/>
              </a:endParaRPr>
            </a:p>
          </p:txBody>
        </p:sp>
        <p:sp>
          <p:nvSpPr>
            <p:cNvPr id="53285" name="Rectangle 40"/>
            <p:cNvSpPr>
              <a:spLocks noChangeArrowheads="1"/>
            </p:cNvSpPr>
            <p:nvPr/>
          </p:nvSpPr>
          <p:spPr bwMode="auto">
            <a:xfrm>
              <a:off x="1857" y="1428"/>
              <a:ext cx="1153" cy="1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大</a:t>
              </a:r>
            </a:p>
          </p:txBody>
        </p:sp>
        <p:sp>
          <p:nvSpPr>
            <p:cNvPr id="53286" name="Rectangle 41"/>
            <p:cNvSpPr>
              <a:spLocks noChangeArrowheads="1"/>
            </p:cNvSpPr>
            <p:nvPr/>
          </p:nvSpPr>
          <p:spPr bwMode="auto">
            <a:xfrm>
              <a:off x="394" y="1428"/>
              <a:ext cx="1463" cy="1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  <a:buClr>
                  <a:srgbClr val="003399"/>
                </a:buClr>
                <a:buFont typeface="Wingdings" pitchFamily="2" charset="2"/>
                <a:buNone/>
                <a:defRPr/>
              </a:pPr>
              <a:endParaRPr lang="zh-TW" altLang="zh-TW" sz="1400">
                <a:latin typeface="+mn-lt"/>
                <a:ea typeface="+mj-ea"/>
              </a:endParaRPr>
            </a:p>
          </p:txBody>
        </p:sp>
        <p:sp>
          <p:nvSpPr>
            <p:cNvPr id="53287" name="Rectangle 42"/>
            <p:cNvSpPr>
              <a:spLocks noChangeArrowheads="1"/>
            </p:cNvSpPr>
            <p:nvPr/>
          </p:nvSpPr>
          <p:spPr bwMode="auto">
            <a:xfrm>
              <a:off x="4934" y="1237"/>
              <a:ext cx="356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>
                  <a:latin typeface="+mn-lt"/>
                  <a:ea typeface="+mj-ea"/>
                </a:rPr>
                <a:t>　</a:t>
              </a:r>
            </a:p>
          </p:txBody>
        </p:sp>
        <p:sp>
          <p:nvSpPr>
            <p:cNvPr id="53288" name="Rectangle 43"/>
            <p:cNvSpPr>
              <a:spLocks noChangeArrowheads="1"/>
            </p:cNvSpPr>
            <p:nvPr/>
          </p:nvSpPr>
          <p:spPr bwMode="auto">
            <a:xfrm>
              <a:off x="4579" y="1237"/>
              <a:ext cx="355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en-US" altLang="zh-TW" sz="1400">
                  <a:latin typeface="+mn-lt"/>
                  <a:ea typeface="+mj-ea"/>
                </a:rPr>
                <a:t> </a:t>
              </a:r>
            </a:p>
          </p:txBody>
        </p:sp>
        <p:sp>
          <p:nvSpPr>
            <p:cNvPr id="53289" name="Rectangle 44"/>
            <p:cNvSpPr>
              <a:spLocks noChangeArrowheads="1"/>
            </p:cNvSpPr>
            <p:nvPr/>
          </p:nvSpPr>
          <p:spPr bwMode="auto">
            <a:xfrm>
              <a:off x="3010" y="1237"/>
              <a:ext cx="1569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 smtClean="0">
                  <a:latin typeface="+mn-lt"/>
                  <a:ea typeface="+mj-ea"/>
                </a:rPr>
                <a:t>設 計 洪 水 標 準</a:t>
              </a:r>
              <a:endParaRPr lang="zh-TW" altLang="en-US" sz="1400">
                <a:latin typeface="+mn-lt"/>
                <a:ea typeface="+mj-ea"/>
              </a:endParaRPr>
            </a:p>
          </p:txBody>
        </p:sp>
        <p:sp>
          <p:nvSpPr>
            <p:cNvPr id="53290" name="Rectangle 45"/>
            <p:cNvSpPr>
              <a:spLocks noChangeArrowheads="1"/>
            </p:cNvSpPr>
            <p:nvPr/>
          </p:nvSpPr>
          <p:spPr bwMode="auto">
            <a:xfrm>
              <a:off x="1857" y="1237"/>
              <a:ext cx="115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 smtClean="0">
                  <a:latin typeface="+mn-lt"/>
                  <a:ea typeface="+mj-ea"/>
                </a:rPr>
                <a:t>水庫大小等級  </a:t>
              </a:r>
              <a:endParaRPr lang="zh-TW" altLang="en-US" sz="1400" dirty="0">
                <a:latin typeface="+mn-lt"/>
                <a:ea typeface="+mj-ea"/>
              </a:endParaRPr>
            </a:p>
          </p:txBody>
        </p:sp>
        <p:sp>
          <p:nvSpPr>
            <p:cNvPr id="53291" name="Rectangle 46"/>
            <p:cNvSpPr>
              <a:spLocks noChangeArrowheads="1"/>
            </p:cNvSpPr>
            <p:nvPr/>
          </p:nvSpPr>
          <p:spPr bwMode="auto">
            <a:xfrm>
              <a:off x="394" y="1237"/>
              <a:ext cx="1463" cy="1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1400" smtClean="0">
                  <a:solidFill>
                    <a:srgbClr val="000000"/>
                  </a:solidFill>
                  <a:latin typeface="+mn-lt"/>
                  <a:ea typeface="+mj-ea"/>
                </a:rPr>
                <a:t>災害潛勢等級     </a:t>
              </a:r>
              <a:endParaRPr lang="zh-TW" altLang="en-US" sz="1400" dirty="0">
                <a:latin typeface="+mn-lt"/>
                <a:ea typeface="+mj-ea"/>
              </a:endParaRPr>
            </a:p>
          </p:txBody>
        </p:sp>
        <p:sp>
          <p:nvSpPr>
            <p:cNvPr id="53292" name="Rectangle 47"/>
            <p:cNvSpPr>
              <a:spLocks noChangeArrowheads="1"/>
            </p:cNvSpPr>
            <p:nvPr/>
          </p:nvSpPr>
          <p:spPr bwMode="auto">
            <a:xfrm>
              <a:off x="394" y="1007"/>
              <a:ext cx="4896" cy="2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fontAlgn="ctr">
                <a:defRPr/>
              </a:pPr>
              <a:r>
                <a:rPr lang="zh-TW" altLang="en-US" sz="2000" b="0" smtClean="0">
                  <a:solidFill>
                    <a:srgbClr val="0000FF"/>
                  </a:solidFill>
                  <a:latin typeface="+mn-lt"/>
                  <a:ea typeface="+mj-ea"/>
                </a:rPr>
                <a:t>水庫設計洪水標準如下表</a:t>
              </a:r>
              <a:endParaRPr lang="zh-TW" altLang="en-US" sz="2000" b="0">
                <a:solidFill>
                  <a:srgbClr val="0000FF"/>
                </a:solidFill>
                <a:latin typeface="+mn-lt"/>
                <a:ea typeface="+mj-ea"/>
              </a:endParaRPr>
            </a:p>
          </p:txBody>
        </p:sp>
        <p:sp>
          <p:nvSpPr>
            <p:cNvPr id="53293" name="Line 48"/>
            <p:cNvSpPr>
              <a:spLocks noChangeShapeType="1"/>
            </p:cNvSpPr>
            <p:nvPr/>
          </p:nvSpPr>
          <p:spPr bwMode="auto">
            <a:xfrm>
              <a:off x="394" y="1007"/>
              <a:ext cx="4896" cy="0"/>
            </a:xfrm>
            <a:prstGeom prst="lin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294" name="Line 49"/>
            <p:cNvSpPr>
              <a:spLocks noChangeShapeType="1"/>
            </p:cNvSpPr>
            <p:nvPr/>
          </p:nvSpPr>
          <p:spPr bwMode="auto">
            <a:xfrm>
              <a:off x="394" y="3357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295" name="Line 50"/>
            <p:cNvSpPr>
              <a:spLocks noChangeShapeType="1"/>
            </p:cNvSpPr>
            <p:nvPr/>
          </p:nvSpPr>
          <p:spPr bwMode="auto">
            <a:xfrm>
              <a:off x="394" y="1007"/>
              <a:ext cx="0" cy="2350"/>
            </a:xfrm>
            <a:prstGeom prst="lin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296" name="Line 51"/>
            <p:cNvSpPr>
              <a:spLocks noChangeShapeType="1"/>
            </p:cNvSpPr>
            <p:nvPr/>
          </p:nvSpPr>
          <p:spPr bwMode="auto">
            <a:xfrm>
              <a:off x="5290" y="1007"/>
              <a:ext cx="0" cy="2350"/>
            </a:xfrm>
            <a:prstGeom prst="lin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297" name="Line 52"/>
            <p:cNvSpPr>
              <a:spLocks noChangeShapeType="1"/>
            </p:cNvSpPr>
            <p:nvPr/>
          </p:nvSpPr>
          <p:spPr bwMode="auto">
            <a:xfrm>
              <a:off x="394" y="1237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298" name="Line 53"/>
            <p:cNvSpPr>
              <a:spLocks noChangeShapeType="1"/>
            </p:cNvSpPr>
            <p:nvPr/>
          </p:nvSpPr>
          <p:spPr bwMode="auto">
            <a:xfrm>
              <a:off x="394" y="1428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299" name="Line 54"/>
            <p:cNvSpPr>
              <a:spLocks noChangeShapeType="1"/>
            </p:cNvSpPr>
            <p:nvPr/>
          </p:nvSpPr>
          <p:spPr bwMode="auto">
            <a:xfrm>
              <a:off x="394" y="1625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300" name="Line 55"/>
            <p:cNvSpPr>
              <a:spLocks noChangeShapeType="1"/>
            </p:cNvSpPr>
            <p:nvPr/>
          </p:nvSpPr>
          <p:spPr bwMode="auto">
            <a:xfrm>
              <a:off x="394" y="1816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301" name="Line 56"/>
            <p:cNvSpPr>
              <a:spLocks noChangeShapeType="1"/>
            </p:cNvSpPr>
            <p:nvPr/>
          </p:nvSpPr>
          <p:spPr bwMode="auto">
            <a:xfrm>
              <a:off x="394" y="2007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302" name="Line 57"/>
            <p:cNvSpPr>
              <a:spLocks noChangeShapeType="1"/>
            </p:cNvSpPr>
            <p:nvPr/>
          </p:nvSpPr>
          <p:spPr bwMode="auto">
            <a:xfrm>
              <a:off x="394" y="2205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303" name="Line 58"/>
            <p:cNvSpPr>
              <a:spLocks noChangeShapeType="1"/>
            </p:cNvSpPr>
            <p:nvPr/>
          </p:nvSpPr>
          <p:spPr bwMode="auto">
            <a:xfrm>
              <a:off x="394" y="2396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304" name="Line 59"/>
            <p:cNvSpPr>
              <a:spLocks noChangeShapeType="1"/>
            </p:cNvSpPr>
            <p:nvPr/>
          </p:nvSpPr>
          <p:spPr bwMode="auto">
            <a:xfrm>
              <a:off x="394" y="2587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305" name="Line 60"/>
            <p:cNvSpPr>
              <a:spLocks noChangeShapeType="1"/>
            </p:cNvSpPr>
            <p:nvPr/>
          </p:nvSpPr>
          <p:spPr bwMode="auto">
            <a:xfrm>
              <a:off x="394" y="2784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306" name="Line 61"/>
            <p:cNvSpPr>
              <a:spLocks noChangeShapeType="1"/>
            </p:cNvSpPr>
            <p:nvPr/>
          </p:nvSpPr>
          <p:spPr bwMode="auto">
            <a:xfrm>
              <a:off x="394" y="2975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  <p:sp>
          <p:nvSpPr>
            <p:cNvPr id="53307" name="Line 62"/>
            <p:cNvSpPr>
              <a:spLocks noChangeShapeType="1"/>
            </p:cNvSpPr>
            <p:nvPr/>
          </p:nvSpPr>
          <p:spPr bwMode="auto">
            <a:xfrm>
              <a:off x="394" y="3166"/>
              <a:ext cx="4896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latin typeface="+mn-lt"/>
                <a:ea typeface="+mj-ea"/>
              </a:endParaRPr>
            </a:p>
          </p:txBody>
        </p:sp>
      </p:grpSp>
      <p:cxnSp>
        <p:nvCxnSpPr>
          <p:cNvPr id="3" name="直線接點 62"/>
          <p:cNvCxnSpPr>
            <a:cxnSpLocks noChangeShapeType="1"/>
          </p:cNvCxnSpPr>
          <p:nvPr/>
        </p:nvCxnSpPr>
        <p:spPr bwMode="auto">
          <a:xfrm flipV="1">
            <a:off x="677863" y="3517900"/>
            <a:ext cx="8235950" cy="31750"/>
          </a:xfrm>
          <a:prstGeom prst="line">
            <a:avLst/>
          </a:prstGeom>
          <a:noFill/>
          <a:ln w="28575" algn="ctr">
            <a:solidFill>
              <a:srgbClr val="0033CC"/>
            </a:solidFill>
            <a:round/>
            <a:headEnd/>
            <a:tailEnd/>
          </a:ln>
        </p:spPr>
      </p:cxnSp>
      <p:cxnSp>
        <p:nvCxnSpPr>
          <p:cNvPr id="4" name="直線接點 65"/>
          <p:cNvCxnSpPr>
            <a:cxnSpLocks noChangeShapeType="1"/>
          </p:cNvCxnSpPr>
          <p:nvPr/>
        </p:nvCxnSpPr>
        <p:spPr bwMode="auto">
          <a:xfrm>
            <a:off x="677863" y="4689475"/>
            <a:ext cx="8235950" cy="12700"/>
          </a:xfrm>
          <a:prstGeom prst="line">
            <a:avLst/>
          </a:prstGeom>
          <a:noFill/>
          <a:ln w="28575" algn="ctr">
            <a:solidFill>
              <a:srgbClr val="0033CC"/>
            </a:solidFill>
            <a:round/>
            <a:headEnd/>
            <a:tailEnd/>
          </a:ln>
        </p:spPr>
      </p:cxnSp>
      <p:sp>
        <p:nvSpPr>
          <p:cNvPr id="5" name="投影片編號版面配置區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35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3200" smtClean="0">
                <a:solidFill>
                  <a:srgbClr val="FFFF00"/>
                </a:solidFill>
                <a:sym typeface="Wingdings" pitchFamily="2" charset="2"/>
              </a:rPr>
              <a:t>設計地震標準</a:t>
            </a:r>
            <a:endParaRPr lang="zh-TW" altLang="en-US" sz="3200" dirty="0">
              <a:solidFill>
                <a:srgbClr val="FFFF00"/>
              </a:solidFill>
              <a:sym typeface="Wingdings" pitchFamily="2" charset="2"/>
            </a:endParaRPr>
          </a:p>
        </p:txBody>
      </p:sp>
      <p:graphicFrame>
        <p:nvGraphicFramePr>
          <p:cNvPr id="62" name="Group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6255544"/>
              </p:ext>
            </p:extLst>
          </p:nvPr>
        </p:nvGraphicFramePr>
        <p:xfrm>
          <a:off x="766763" y="1358770"/>
          <a:ext cx="8236687" cy="5334000"/>
        </p:xfrm>
        <a:graphic>
          <a:graphicData uri="http://schemas.openxmlformats.org/drawingml/2006/table">
            <a:tbl>
              <a:tblPr/>
              <a:tblGrid>
                <a:gridCol w="8236687"/>
              </a:tblGrid>
              <a:tr h="124671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  最大設計地震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(Maximum Design Earthquake,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MDE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)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：為大壩壩體耐震校核分析採用之地動值，其值之決定係基於水庫之大小及災害潛勢，依下列原則訂定之：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POP1體W5" pitchFamily="81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1909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  </a:t>
                      </a:r>
                      <a:r>
                        <a:rPr kumimoji="1" lang="zh-TW" altLang="en-US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水庫大小等級     災害潛勢分級      最大設計地動採用值     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POP1體W5" pitchFamily="81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     大型                                                          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MCE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POP1體W5" pitchFamily="81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     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中型                    嚴重                              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MCE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POP1體W5" pitchFamily="81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</a:t>
                      </a:r>
                      <a:r>
                        <a:rPr kumimoji="1" lang="en-US" altLang="zh-TW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  </a:t>
                      </a:r>
                      <a:r>
                        <a:rPr kumimoji="1" lang="zh-TW" altLang="en-US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小型                                             </a:t>
                      </a:r>
                      <a:r>
                        <a:rPr kumimoji="1" lang="en-US" altLang="zh-TW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MCE</a:t>
                      </a:r>
                      <a:r>
                        <a:rPr kumimoji="1" lang="zh-TW" altLang="en-US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至</a:t>
                      </a:r>
                      <a:r>
                        <a:rPr kumimoji="1" lang="en-US" altLang="zh-TW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DBE</a:t>
                      </a:r>
                      <a:r>
                        <a:rPr kumimoji="1" lang="zh-TW" altLang="en-US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間之地動值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POP1體W5" pitchFamily="81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     大型                                                        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MCE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POP1體W5" pitchFamily="81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     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中型                    輕微                 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MCE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至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DBE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間之地動值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POP1體W5" pitchFamily="81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</a:t>
                      </a:r>
                      <a:r>
                        <a:rPr kumimoji="1" lang="zh-TW" altLang="en-US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  小型                                              </a:t>
                      </a:r>
                      <a:r>
                        <a:rPr kumimoji="1" lang="en-US" altLang="zh-TW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DBE</a:t>
                      </a:r>
                      <a:r>
                        <a:rPr kumimoji="1" lang="zh-TW" altLang="en-US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至</a:t>
                      </a:r>
                      <a:r>
                        <a:rPr kumimoji="1" lang="en-US" altLang="zh-TW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OBE</a:t>
                      </a:r>
                      <a:r>
                        <a:rPr kumimoji="1" lang="zh-TW" altLang="en-US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間之地動值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POP1體W5" pitchFamily="81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     大型                                            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MCE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至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DBE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間之地動值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POP1體W5" pitchFamily="81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     中型                  極輕微              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DBE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至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OBE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間之地動值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POP1體W5" pitchFamily="81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  </a:t>
                      </a:r>
                      <a:r>
                        <a:rPr kumimoji="1" lang="zh-TW" altLang="en-US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   小型                                              </a:t>
                      </a:r>
                      <a:r>
                        <a:rPr kumimoji="1" lang="en-US" altLang="zh-TW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DBE</a:t>
                      </a:r>
                      <a:r>
                        <a:rPr kumimoji="1" lang="zh-TW" altLang="en-US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至</a:t>
                      </a:r>
                      <a:r>
                        <a:rPr kumimoji="1" lang="en-US" altLang="zh-TW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OBE</a:t>
                      </a:r>
                      <a:r>
                        <a:rPr kumimoji="1" lang="zh-TW" altLang="en-US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POP1體W5" pitchFamily="81" charset="-120"/>
                          <a:cs typeface="Times New Roman" pitchFamily="18" charset="0"/>
                        </a:rPr>
                        <a:t>間之地動值  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華康POP1體W5" pitchFamily="81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36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200" smtClean="0">
                <a:latin typeface="Arial" charset="0"/>
              </a:rPr>
              <a:t>安全評估工作架構與流程</a:t>
            </a:r>
            <a:endParaRPr lang="zh-TW" altLang="en-US" sz="3200" dirty="0" smtClean="0">
              <a:latin typeface="Arial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513652" y="3294063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zh-TW" altLang="zh-TW"/>
          </a:p>
        </p:txBody>
      </p:sp>
      <p:pic>
        <p:nvPicPr>
          <p:cNvPr id="2560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0163" y="1268760"/>
            <a:ext cx="6862972" cy="55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37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2313" y="638175"/>
            <a:ext cx="7426325" cy="1612900"/>
          </a:xfrm>
        </p:spPr>
        <p:txBody>
          <a:bodyPr/>
          <a:lstStyle/>
          <a:p>
            <a:pPr algn="r" eaLnBrk="1" hangingPunct="1">
              <a:defRPr/>
            </a:pPr>
            <a:r>
              <a:rPr lang="zh-TW" altLang="en-US" sz="3600" dirty="0" smtClean="0"/>
              <a:t>水庫安全維護工作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zh-TW" altLang="en-US" sz="2800" dirty="0" smtClean="0">
                <a:solidFill>
                  <a:srgbClr val="C00000"/>
                </a:solidFill>
              </a:rPr>
              <a:t>水庫</a:t>
            </a:r>
            <a:r>
              <a:rPr lang="zh-TW" altLang="en-US" sz="2800" dirty="0" smtClean="0">
                <a:solidFill>
                  <a:srgbClr val="C00000"/>
                </a:solidFill>
              </a:rPr>
              <a:t>安全維護手冊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38</a:t>
            </a:fld>
            <a:endParaRPr lang="en-US" altLang="zh-TW"/>
          </a:p>
        </p:txBody>
      </p:sp>
    </p:spTree>
  </p:cSld>
  <p:clrMapOvr>
    <a:masterClrMapping/>
  </p:clrMapOvr>
  <p:transition advTm="117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6483350"/>
            <a:ext cx="6604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969" tIns="41985" rIns="83969" bIns="41985"/>
          <a:lstStyle/>
          <a:p>
            <a:pPr algn="ctr" defTabSz="839788"/>
            <a:fld id="{150A1F5A-35F5-45F3-A095-529FC77912FE}" type="slidenum">
              <a:rPr lang="en-US" altLang="zh-TW" sz="1500" i="1">
                <a:solidFill>
                  <a:srgbClr val="500F19"/>
                </a:solidFill>
              </a:rPr>
              <a:pPr algn="ctr" defTabSz="839788"/>
              <a:t>39</a:t>
            </a:fld>
            <a:endParaRPr lang="en-US" altLang="zh-TW" sz="1500" i="1">
              <a:solidFill>
                <a:srgbClr val="500F19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-169863"/>
            <a:ext cx="18415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-169863"/>
            <a:ext cx="18415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439738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57351" name="Rectangle 50"/>
          <p:cNvSpPr>
            <a:spLocks noGrp="1" noChangeArrowheads="1"/>
          </p:cNvSpPr>
          <p:nvPr>
            <p:ph type="body" idx="1"/>
          </p:nvPr>
        </p:nvSpPr>
        <p:spPr>
          <a:xfrm>
            <a:off x="317500" y="1314450"/>
            <a:ext cx="9047163" cy="1889125"/>
          </a:xfrm>
          <a:noFill/>
        </p:spPr>
        <p:txBody>
          <a:bodyPr>
            <a:spAutoFit/>
          </a:bodyPr>
          <a:lstStyle/>
          <a:p>
            <a:pPr marL="538163" indent="-538163">
              <a:buFont typeface="Wingdings" pitchFamily="2" charset="2"/>
              <a:buNone/>
            </a:pPr>
            <a:r>
              <a:rPr lang="en-US" altLang="en-US" smtClean="0">
                <a:solidFill>
                  <a:srgbClr val="CC6600"/>
                </a:solidFill>
                <a:latin typeface="華康中圓體" pitchFamily="49" charset="-120"/>
              </a:rPr>
              <a:t>◆</a:t>
            </a:r>
            <a:r>
              <a:rPr lang="en-US" altLang="zh-TW" smtClean="0">
                <a:solidFill>
                  <a:srgbClr val="CC6600"/>
                </a:solidFill>
                <a:latin typeface="華康中圓體" pitchFamily="49" charset="-120"/>
              </a:rPr>
              <a:t> </a:t>
            </a:r>
            <a:r>
              <a:rPr lang="zh-TW" altLang="en-US" smtClean="0">
                <a:solidFill>
                  <a:srgbClr val="003366"/>
                </a:solidFill>
                <a:latin typeface="華康中圓體" pitchFamily="49" charset="-120"/>
              </a:rPr>
              <a:t>依據經濟部</a:t>
            </a:r>
            <a:r>
              <a:rPr lang="en-US" altLang="zh-TW" smtClean="0">
                <a:solidFill>
                  <a:srgbClr val="003366"/>
                </a:solidFill>
                <a:latin typeface="華康中圓體" pitchFamily="49" charset="-120"/>
              </a:rPr>
              <a:t>2003</a:t>
            </a:r>
            <a:r>
              <a:rPr lang="zh-TW" altLang="en-US" dirty="0" smtClean="0">
                <a:solidFill>
                  <a:srgbClr val="003366"/>
                </a:solidFill>
                <a:latin typeface="華康中圓體" pitchFamily="49" charset="-120"/>
              </a:rPr>
              <a:t>年</a:t>
            </a:r>
            <a:r>
              <a:rPr lang="en-US" altLang="zh-TW" dirty="0" smtClean="0">
                <a:solidFill>
                  <a:srgbClr val="003366"/>
                </a:solidFill>
                <a:latin typeface="華康中圓體" pitchFamily="49" charset="-120"/>
              </a:rPr>
              <a:t>12</a:t>
            </a:r>
            <a:r>
              <a:rPr lang="zh-TW" altLang="en-US" dirty="0" smtClean="0">
                <a:solidFill>
                  <a:srgbClr val="003366"/>
                </a:solidFill>
                <a:latin typeface="華康中圓體" pitchFamily="49" charset="-120"/>
              </a:rPr>
              <a:t>月</a:t>
            </a:r>
            <a:r>
              <a:rPr lang="en-US" altLang="zh-TW" dirty="0" smtClean="0">
                <a:solidFill>
                  <a:srgbClr val="003366"/>
                </a:solidFill>
                <a:latin typeface="華康中圓體" pitchFamily="49" charset="-120"/>
              </a:rPr>
              <a:t>3</a:t>
            </a:r>
            <a:r>
              <a:rPr lang="zh-TW" altLang="en-US" smtClean="0">
                <a:solidFill>
                  <a:srgbClr val="003366"/>
                </a:solidFill>
                <a:latin typeface="華康中圓體" pitchFamily="49" charset="-120"/>
              </a:rPr>
              <a:t>日</a:t>
            </a:r>
            <a:r>
              <a:rPr lang="en-US" altLang="zh-TW" smtClean="0">
                <a:solidFill>
                  <a:srgbClr val="003366"/>
                </a:solidFill>
                <a:latin typeface="華康中圓體" pitchFamily="49" charset="-120"/>
              </a:rPr>
              <a:t>『</a:t>
            </a:r>
            <a:r>
              <a:rPr lang="zh-TW" altLang="en-US" smtClean="0">
                <a:solidFill>
                  <a:srgbClr val="003366"/>
                </a:solidFill>
                <a:latin typeface="華康中圓體" pitchFamily="49" charset="-120"/>
              </a:rPr>
              <a:t>水利建造物檢查及安全評估辦法</a:t>
            </a:r>
            <a:r>
              <a:rPr lang="en-US" altLang="zh-TW" smtClean="0">
                <a:solidFill>
                  <a:srgbClr val="003366"/>
                </a:solidFill>
                <a:latin typeface="華康中圓體" pitchFamily="49" charset="-120"/>
              </a:rPr>
              <a:t>』</a:t>
            </a:r>
            <a:r>
              <a:rPr lang="zh-TW" altLang="en-US" smtClean="0">
                <a:solidFill>
                  <a:srgbClr val="003366"/>
                </a:solidFill>
                <a:latin typeface="華康中圓體" pitchFamily="49" charset="-120"/>
              </a:rPr>
              <a:t>第十條規定：</a:t>
            </a:r>
            <a:endParaRPr lang="zh-TW" altLang="en-US" dirty="0" smtClean="0">
              <a:solidFill>
                <a:srgbClr val="003366"/>
              </a:solidFill>
              <a:latin typeface="華康中圓體" pitchFamily="49" charset="-120"/>
            </a:endParaRPr>
          </a:p>
          <a:p>
            <a:pPr marL="538163" indent="-538163">
              <a:buFont typeface="Wingdings" pitchFamily="2" charset="2"/>
              <a:buNone/>
            </a:pPr>
            <a:r>
              <a:rPr lang="zh-TW" altLang="en-US" sz="2000" smtClean="0"/>
              <a:t>      </a:t>
            </a:r>
            <a:r>
              <a:rPr lang="zh-TW" altLang="en-US" sz="2000" smtClean="0">
                <a:solidFill>
                  <a:srgbClr val="003366"/>
                </a:solidFill>
                <a:latin typeface="華康中圓體" pitchFamily="49" charset="-120"/>
              </a:rPr>
              <a:t>「興辦人應依水利建造物內容與特性編製</a:t>
            </a:r>
            <a:r>
              <a:rPr lang="zh-TW" altLang="en-US" sz="2000" smtClean="0">
                <a:solidFill>
                  <a:srgbClr val="FF0000"/>
                </a:solidFill>
                <a:latin typeface="華康中圓體" pitchFamily="49" charset="-120"/>
              </a:rPr>
              <a:t>安全維護手冊</a:t>
            </a:r>
            <a:r>
              <a:rPr lang="zh-TW" altLang="en-US" sz="2000" smtClean="0">
                <a:solidFill>
                  <a:srgbClr val="003366"/>
                </a:solidFill>
                <a:latin typeface="華康中圓體" pitchFamily="49" charset="-120"/>
              </a:rPr>
              <a:t>，據以辦理，並應報主管機關備查，修正時亦同。」</a:t>
            </a:r>
            <a:endParaRPr lang="zh-TW" altLang="en-US" sz="2000" dirty="0" smtClean="0">
              <a:solidFill>
                <a:srgbClr val="003366"/>
              </a:solidFill>
              <a:latin typeface="華康中圓體" pitchFamily="49" charset="-120"/>
            </a:endParaRPr>
          </a:p>
        </p:txBody>
      </p:sp>
      <p:sp>
        <p:nvSpPr>
          <p:cNvPr id="57352" name="Rectangle 54"/>
          <p:cNvSpPr>
            <a:spLocks noChangeArrowheads="1"/>
          </p:cNvSpPr>
          <p:nvPr/>
        </p:nvSpPr>
        <p:spPr bwMode="auto">
          <a:xfrm>
            <a:off x="2163763" y="4719638"/>
            <a:ext cx="1558925" cy="37465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100000">
                <a:srgbClr val="182F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000">
                <a:solidFill>
                  <a:srgbClr val="FFFFFF"/>
                </a:solidFill>
                <a:latin typeface="Times New Roman" pitchFamily="18" charset="0"/>
                <a:ea typeface="華康細圓體" pitchFamily="49" charset="-120"/>
              </a:rPr>
              <a:t>前    言</a:t>
            </a:r>
          </a:p>
        </p:txBody>
      </p:sp>
      <p:sp>
        <p:nvSpPr>
          <p:cNvPr id="57353" name="Rectangle 55"/>
          <p:cNvSpPr>
            <a:spLocks noChangeArrowheads="1"/>
          </p:cNvSpPr>
          <p:nvPr/>
        </p:nvSpPr>
        <p:spPr bwMode="auto">
          <a:xfrm>
            <a:off x="4495800" y="3438525"/>
            <a:ext cx="2535238" cy="446088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mtClean="0">
                <a:solidFill>
                  <a:srgbClr val="EBF0AE"/>
                </a:solidFill>
                <a:latin typeface="Times New Roman" pitchFamily="18" charset="0"/>
                <a:ea typeface="華康細圓體" pitchFamily="49" charset="-120"/>
              </a:rPr>
              <a:t>設 施 概 況</a:t>
            </a:r>
            <a:endParaRPr lang="zh-TW" altLang="en-US">
              <a:solidFill>
                <a:srgbClr val="EBF0AE"/>
              </a:solidFill>
              <a:latin typeface="Times New Roman" pitchFamily="18" charset="0"/>
              <a:ea typeface="華康細圓體" pitchFamily="49" charset="-120"/>
            </a:endParaRPr>
          </a:p>
        </p:txBody>
      </p:sp>
      <p:sp>
        <p:nvSpPr>
          <p:cNvPr id="57354" name="Rectangle 56"/>
          <p:cNvSpPr>
            <a:spLocks noChangeArrowheads="1"/>
          </p:cNvSpPr>
          <p:nvPr/>
        </p:nvSpPr>
        <p:spPr bwMode="auto">
          <a:xfrm>
            <a:off x="4494213" y="4083050"/>
            <a:ext cx="2535237" cy="9398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mtClean="0">
                <a:solidFill>
                  <a:srgbClr val="EBF0AE"/>
                </a:solidFill>
                <a:latin typeface="Times New Roman" pitchFamily="18" charset="0"/>
                <a:ea typeface="華康細圓體" pitchFamily="49" charset="-120"/>
              </a:rPr>
              <a:t>設施檢查重點</a:t>
            </a:r>
            <a:endParaRPr lang="zh-TW" altLang="en-US">
              <a:solidFill>
                <a:srgbClr val="EBF0AE"/>
              </a:solidFill>
              <a:latin typeface="Times New Roman" pitchFamily="18" charset="0"/>
              <a:ea typeface="華康細圓體" pitchFamily="49" charset="-120"/>
            </a:endParaRPr>
          </a:p>
          <a:p>
            <a:pPr algn="ctr"/>
            <a:r>
              <a:rPr lang="zh-TW" altLang="en-US" smtClean="0">
                <a:solidFill>
                  <a:srgbClr val="EBF0AE"/>
                </a:solidFill>
                <a:latin typeface="Times New Roman" pitchFamily="18" charset="0"/>
                <a:ea typeface="華康細圓體" pitchFamily="49" charset="-120"/>
              </a:rPr>
              <a:t>與</a:t>
            </a:r>
            <a:endParaRPr lang="zh-TW" altLang="en-US">
              <a:solidFill>
                <a:srgbClr val="EBF0AE"/>
              </a:solidFill>
              <a:latin typeface="Times New Roman" pitchFamily="18" charset="0"/>
              <a:ea typeface="華康細圓體" pitchFamily="49" charset="-120"/>
            </a:endParaRPr>
          </a:p>
          <a:p>
            <a:pPr algn="ctr"/>
            <a:r>
              <a:rPr lang="zh-TW" altLang="en-US" smtClean="0">
                <a:solidFill>
                  <a:srgbClr val="EBF0AE"/>
                </a:solidFill>
                <a:latin typeface="Times New Roman" pitchFamily="18" charset="0"/>
                <a:ea typeface="華康細圓體" pitchFamily="49" charset="-120"/>
              </a:rPr>
              <a:t>初步研判準則</a:t>
            </a:r>
            <a:endParaRPr lang="zh-TW" altLang="en-US">
              <a:solidFill>
                <a:srgbClr val="EBF0AE"/>
              </a:solidFill>
              <a:latin typeface="Times New Roman" pitchFamily="18" charset="0"/>
              <a:ea typeface="華康細圓體" pitchFamily="49" charset="-120"/>
            </a:endParaRPr>
          </a:p>
        </p:txBody>
      </p:sp>
      <p:sp>
        <p:nvSpPr>
          <p:cNvPr id="57355" name="Rectangle 57"/>
          <p:cNvSpPr>
            <a:spLocks noChangeArrowheads="1"/>
          </p:cNvSpPr>
          <p:nvPr/>
        </p:nvSpPr>
        <p:spPr bwMode="auto">
          <a:xfrm>
            <a:off x="4502150" y="5151438"/>
            <a:ext cx="2535238" cy="447675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mtClean="0">
                <a:solidFill>
                  <a:srgbClr val="EBF0AE"/>
                </a:solidFill>
                <a:latin typeface="Times New Roman" pitchFamily="18" charset="0"/>
                <a:ea typeface="華康細圓體" pitchFamily="49" charset="-120"/>
              </a:rPr>
              <a:t>檢查時機及頻率</a:t>
            </a:r>
            <a:endParaRPr lang="zh-TW" altLang="en-US">
              <a:solidFill>
                <a:srgbClr val="EBF0AE"/>
              </a:solidFill>
              <a:latin typeface="Times New Roman" pitchFamily="18" charset="0"/>
              <a:ea typeface="華康細圓體" pitchFamily="49" charset="-120"/>
            </a:endParaRPr>
          </a:p>
        </p:txBody>
      </p:sp>
      <p:sp>
        <p:nvSpPr>
          <p:cNvPr id="57356" name="Rectangle 58"/>
          <p:cNvSpPr>
            <a:spLocks noChangeArrowheads="1"/>
          </p:cNvSpPr>
          <p:nvPr/>
        </p:nvSpPr>
        <p:spPr bwMode="auto">
          <a:xfrm>
            <a:off x="4503738" y="5726113"/>
            <a:ext cx="2535237" cy="7366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mtClean="0">
                <a:solidFill>
                  <a:srgbClr val="EBF0AE"/>
                </a:solidFill>
                <a:latin typeface="Times New Roman" pitchFamily="18" charset="0"/>
                <a:ea typeface="華康細圓體" pitchFamily="49" charset="-120"/>
              </a:rPr>
              <a:t>緊急狀況研判</a:t>
            </a:r>
            <a:endParaRPr lang="zh-TW" altLang="en-US">
              <a:solidFill>
                <a:srgbClr val="EBF0AE"/>
              </a:solidFill>
              <a:latin typeface="Times New Roman" pitchFamily="18" charset="0"/>
              <a:ea typeface="華康細圓體" pitchFamily="49" charset="-120"/>
            </a:endParaRPr>
          </a:p>
          <a:p>
            <a:pPr algn="ctr"/>
            <a:r>
              <a:rPr lang="zh-TW" altLang="en-US" smtClean="0">
                <a:solidFill>
                  <a:srgbClr val="EBF0AE"/>
                </a:solidFill>
                <a:latin typeface="Times New Roman" pitchFamily="18" charset="0"/>
                <a:ea typeface="華康細圓體" pitchFamily="49" charset="-120"/>
              </a:rPr>
              <a:t>及處理程序</a:t>
            </a:r>
            <a:endParaRPr lang="zh-TW" altLang="en-US">
              <a:solidFill>
                <a:srgbClr val="EBF0AE"/>
              </a:solidFill>
              <a:latin typeface="Times New Roman" pitchFamily="18" charset="0"/>
              <a:ea typeface="華康細圓體" pitchFamily="49" charset="-120"/>
            </a:endParaRPr>
          </a:p>
        </p:txBody>
      </p:sp>
      <p:sp>
        <p:nvSpPr>
          <p:cNvPr id="57357" name="Rectangle 59"/>
          <p:cNvSpPr>
            <a:spLocks noChangeArrowheads="1"/>
          </p:cNvSpPr>
          <p:nvPr/>
        </p:nvSpPr>
        <p:spPr bwMode="auto">
          <a:xfrm>
            <a:off x="7781925" y="4714875"/>
            <a:ext cx="1560513" cy="373063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100000">
                <a:srgbClr val="182F76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000" smtClean="0">
                <a:solidFill>
                  <a:srgbClr val="FFFFFF"/>
                </a:solidFill>
                <a:latin typeface="Times New Roman" pitchFamily="18" charset="0"/>
                <a:ea typeface="華康細圓體" pitchFamily="49" charset="-120"/>
              </a:rPr>
              <a:t>附    錄</a:t>
            </a:r>
            <a:endParaRPr lang="zh-TW" altLang="en-US" sz="2000">
              <a:solidFill>
                <a:srgbClr val="FFFFFF"/>
              </a:solidFill>
              <a:latin typeface="Times New Roman" pitchFamily="18" charset="0"/>
              <a:ea typeface="華康細圓體" pitchFamily="49" charset="-120"/>
            </a:endParaRPr>
          </a:p>
        </p:txBody>
      </p:sp>
      <p:cxnSp>
        <p:nvCxnSpPr>
          <p:cNvPr id="57358" name="AutoShape 72"/>
          <p:cNvCxnSpPr>
            <a:cxnSpLocks noChangeShapeType="1"/>
          </p:cNvCxnSpPr>
          <p:nvPr/>
        </p:nvCxnSpPr>
        <p:spPr bwMode="auto">
          <a:xfrm flipV="1">
            <a:off x="3733800" y="4552950"/>
            <a:ext cx="769938" cy="354013"/>
          </a:xfrm>
          <a:prstGeom prst="bentConnector3">
            <a:avLst>
              <a:gd name="adj1" fmla="val 49778"/>
            </a:avLst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cxnSp>
      <p:cxnSp>
        <p:nvCxnSpPr>
          <p:cNvPr id="57359" name="AutoShape 73"/>
          <p:cNvCxnSpPr>
            <a:cxnSpLocks noChangeShapeType="1"/>
          </p:cNvCxnSpPr>
          <p:nvPr/>
        </p:nvCxnSpPr>
        <p:spPr bwMode="auto">
          <a:xfrm flipV="1">
            <a:off x="3733800" y="3662363"/>
            <a:ext cx="771525" cy="1244600"/>
          </a:xfrm>
          <a:prstGeom prst="bentConnector3">
            <a:avLst>
              <a:gd name="adj1" fmla="val 49889"/>
            </a:avLst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cxnSp>
      <p:cxnSp>
        <p:nvCxnSpPr>
          <p:cNvPr id="57360" name="AutoShape 74"/>
          <p:cNvCxnSpPr>
            <a:cxnSpLocks noChangeShapeType="1"/>
            <a:stCxn id="57352" idx="3"/>
            <a:endCxn id="57355" idx="1"/>
          </p:cNvCxnSpPr>
          <p:nvPr/>
        </p:nvCxnSpPr>
        <p:spPr bwMode="auto">
          <a:xfrm>
            <a:off x="3722688" y="4906963"/>
            <a:ext cx="779462" cy="468312"/>
          </a:xfrm>
          <a:prstGeom prst="bentConnector3">
            <a:avLst>
              <a:gd name="adj1" fmla="val 49889"/>
            </a:avLst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cxnSp>
      <p:cxnSp>
        <p:nvCxnSpPr>
          <p:cNvPr id="57361" name="AutoShape 75"/>
          <p:cNvCxnSpPr>
            <a:cxnSpLocks noChangeShapeType="1"/>
            <a:stCxn id="57352" idx="3"/>
            <a:endCxn id="57356" idx="1"/>
          </p:cNvCxnSpPr>
          <p:nvPr/>
        </p:nvCxnSpPr>
        <p:spPr bwMode="auto">
          <a:xfrm>
            <a:off x="3722688" y="4906963"/>
            <a:ext cx="781050" cy="1187450"/>
          </a:xfrm>
          <a:prstGeom prst="bentConnector3">
            <a:avLst>
              <a:gd name="adj1" fmla="val 49778"/>
            </a:avLst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cxnSp>
      <p:cxnSp>
        <p:nvCxnSpPr>
          <p:cNvPr id="57362" name="AutoShape 77"/>
          <p:cNvCxnSpPr>
            <a:cxnSpLocks noChangeShapeType="1"/>
            <a:stCxn id="57353" idx="3"/>
            <a:endCxn id="57357" idx="1"/>
          </p:cNvCxnSpPr>
          <p:nvPr/>
        </p:nvCxnSpPr>
        <p:spPr bwMode="auto">
          <a:xfrm>
            <a:off x="7031038" y="3662363"/>
            <a:ext cx="750887" cy="1239837"/>
          </a:xfrm>
          <a:prstGeom prst="bentConnector3">
            <a:avLst>
              <a:gd name="adj1" fmla="val 49884"/>
            </a:avLst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cxnSp>
      <p:cxnSp>
        <p:nvCxnSpPr>
          <p:cNvPr id="57363" name="AutoShape 78"/>
          <p:cNvCxnSpPr>
            <a:cxnSpLocks noChangeShapeType="1"/>
          </p:cNvCxnSpPr>
          <p:nvPr/>
        </p:nvCxnSpPr>
        <p:spPr bwMode="auto">
          <a:xfrm>
            <a:off x="7023100" y="4552950"/>
            <a:ext cx="754063" cy="3492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cxnSp>
      <p:cxnSp>
        <p:nvCxnSpPr>
          <p:cNvPr id="57364" name="AutoShape 79"/>
          <p:cNvCxnSpPr>
            <a:cxnSpLocks noChangeShapeType="1"/>
          </p:cNvCxnSpPr>
          <p:nvPr/>
        </p:nvCxnSpPr>
        <p:spPr bwMode="auto">
          <a:xfrm flipV="1">
            <a:off x="7032625" y="4902200"/>
            <a:ext cx="744538" cy="473075"/>
          </a:xfrm>
          <a:prstGeom prst="bentConnector3">
            <a:avLst>
              <a:gd name="adj1" fmla="val 49884"/>
            </a:avLst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cxnSp>
      <p:sp>
        <p:nvSpPr>
          <p:cNvPr id="116817" name="AutoShape 81"/>
          <p:cNvSpPr>
            <a:spLocks noChangeArrowheads="1"/>
          </p:cNvSpPr>
          <p:nvPr/>
        </p:nvSpPr>
        <p:spPr bwMode="auto">
          <a:xfrm>
            <a:off x="1209675" y="3284538"/>
            <a:ext cx="701675" cy="32400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99"/>
              </a:gs>
              <a:gs pos="100000">
                <a:srgbClr val="FFCC00"/>
              </a:gs>
            </a:gsLst>
            <a:lin ang="2700000" scaled="1"/>
          </a:gradFill>
          <a:ln w="9525">
            <a:solidFill>
              <a:srgbClr val="80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kumimoji="0" lang="zh-TW" altLang="en-US" sz="24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中圓體" pitchFamily="49" charset="-120"/>
              </a:rPr>
              <a:t>安全維護手冊架構</a:t>
            </a:r>
            <a:endParaRPr lang="zh-TW" altLang="en-US" sz="240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cxnSp>
        <p:nvCxnSpPr>
          <p:cNvPr id="57366" name="AutoShape 82"/>
          <p:cNvCxnSpPr>
            <a:cxnSpLocks noChangeShapeType="1"/>
            <a:stCxn id="57356" idx="3"/>
            <a:endCxn id="57357" idx="1"/>
          </p:cNvCxnSpPr>
          <p:nvPr/>
        </p:nvCxnSpPr>
        <p:spPr bwMode="auto">
          <a:xfrm flipV="1">
            <a:off x="7038975" y="4902200"/>
            <a:ext cx="742950" cy="119221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cxn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1577975" y="549275"/>
            <a:ext cx="3960813" cy="67468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" pitchFamily="49" charset="-120"/>
                <a:ea typeface="華康中圓體" pitchFamily="49" charset="-120"/>
                <a:cs typeface="+mj-cs"/>
                <a:sym typeface="Wingdings" pitchFamily="2" charset="2"/>
              </a:rPr>
              <a:t>水庫安全維護手冊</a:t>
            </a:r>
            <a:endParaRPr kumimoji="0" lang="zh-TW" altLang="en-US" sz="3200" kern="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" pitchFamily="49" charset="-120"/>
              <a:ea typeface="華康中圓體" pitchFamily="49" charset="-120"/>
              <a:cs typeface="+mj-cs"/>
              <a:sym typeface="Wingdings" pitchFamily="2" charset="2"/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5238275-8531-4F23-B48C-1FEA89957168}" type="slidenum">
              <a:rPr lang="zh-TW" altLang="en-US" smtClean="0"/>
              <a:pPr>
                <a:defRPr/>
              </a:pPr>
              <a:t>39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Documents and Settings\5829\桌面\圖片1.png"/>
          <p:cNvPicPr>
            <a:picLocks noChangeAspect="1" noChangeArrowheads="1"/>
          </p:cNvPicPr>
          <p:nvPr/>
        </p:nvPicPr>
        <p:blipFill>
          <a:blip r:embed="rId3" cstate="print"/>
          <a:srcRect l="10007" t="6387" r="5275"/>
          <a:stretch>
            <a:fillRect/>
          </a:stretch>
        </p:blipFill>
        <p:spPr bwMode="auto">
          <a:xfrm>
            <a:off x="4502950" y="3025142"/>
            <a:ext cx="5160693" cy="383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41" name="Text Box 22"/>
          <p:cNvSpPr txBox="1">
            <a:spLocks noChangeArrowheads="1"/>
          </p:cNvSpPr>
          <p:nvPr/>
        </p:nvSpPr>
        <p:spPr bwMode="auto">
          <a:xfrm>
            <a:off x="272480" y="1133745"/>
            <a:ext cx="9282860" cy="27527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0" rIns="0" anchor="ctr">
            <a:spAutoFit/>
          </a:bodyPr>
          <a:lstStyle/>
          <a:p>
            <a:pPr marL="360000" indent="-360000">
              <a:lnSpc>
                <a:spcPct val="120000"/>
              </a:lnSpc>
              <a:buBlip>
                <a:blip r:embed="rId4"/>
              </a:buBlip>
            </a:pPr>
            <a:r>
              <a:rPr lang="zh-TW" altLang="en-US" sz="2200" dirty="0" smtClean="0">
                <a:latin typeface="+mj-ea"/>
                <a:ea typeface="+mj-ea"/>
              </a:rPr>
              <a:t>降雨量時空分布不均，平均年雨量高，但每人可分配雨量低。</a:t>
            </a:r>
            <a:endParaRPr lang="en-US" altLang="zh-TW" sz="2200" dirty="0">
              <a:latin typeface="+mj-ea"/>
              <a:ea typeface="+mj-ea"/>
            </a:endParaRPr>
          </a:p>
          <a:p>
            <a:pPr lvl="1"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</a:pPr>
            <a:r>
              <a:rPr lang="zh-TW" altLang="en-US" sz="2000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空間上分布不均</a:t>
            </a:r>
            <a:endParaRPr lang="zh-TW" altLang="en-US" sz="2000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96950" lvl="2" indent="-276225"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山區最高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8,000 mm</a:t>
            </a:r>
          </a:p>
          <a:p>
            <a:pPr marL="996950" lvl="2" indent="-276225"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平原最低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&lt;1,200 mm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  <a:p>
            <a:pPr lvl="1"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l"/>
            </a:pPr>
            <a:r>
              <a:rPr lang="zh-TW" altLang="en-US" sz="2000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時間上分布不均</a:t>
            </a:r>
            <a:endParaRPr lang="zh-TW" altLang="en-US" sz="2000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96950" lvl="2" indent="-276225"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豐枯水期比差異大</a:t>
            </a:r>
            <a:r>
              <a:rPr lang="en-US" altLang="zh-TW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南部達</a:t>
            </a:r>
            <a:r>
              <a:rPr lang="en-US" altLang="zh-TW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9:1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96950" lvl="2" indent="-276225"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豐枯水年差異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2,000 mm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5" descr="1617-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545" y="4346575"/>
            <a:ext cx="3595904" cy="25114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767535" y="3879050"/>
            <a:ext cx="3555395" cy="57626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smtClean="0">
                <a:solidFill>
                  <a:srgbClr val="FF0000"/>
                </a:solidFill>
                <a:latin typeface="+mj-ea"/>
                <a:ea typeface="+mj-ea"/>
              </a:rPr>
              <a:t>可留用的雨水有限，尤以南部地區枯水期僅有10%</a:t>
            </a:r>
            <a:endParaRPr lang="zh-TW" altLang="en-US" sz="1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9944" name="矩形 1"/>
          <p:cNvSpPr>
            <a:spLocks noChangeArrowheads="1"/>
          </p:cNvSpPr>
          <p:nvPr/>
        </p:nvSpPr>
        <p:spPr bwMode="auto">
          <a:xfrm>
            <a:off x="4502398" y="3790263"/>
            <a:ext cx="3335726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lIns="360000"/>
          <a:lstStyle/>
          <a:p>
            <a:endParaRPr lang="zh-TW" altLang="en-US"/>
          </a:p>
        </p:txBody>
      </p:sp>
      <p:sp>
        <p:nvSpPr>
          <p:cNvPr id="39945" name="矩形 10"/>
          <p:cNvSpPr>
            <a:spLocks noChangeArrowheads="1"/>
          </p:cNvSpPr>
          <p:nvPr/>
        </p:nvSpPr>
        <p:spPr bwMode="auto">
          <a:xfrm>
            <a:off x="5353593" y="6293751"/>
            <a:ext cx="3334121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lIns="360000"/>
          <a:lstStyle/>
          <a:p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4907995" y="1763815"/>
            <a:ext cx="464143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zh-TW" altLang="en-US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</a:rPr>
              <a:t>平均年雨量為世界平均約</a:t>
            </a:r>
            <a:r>
              <a:rPr lang="en-US" altLang="zh-TW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</a:rPr>
              <a:t>2.5</a:t>
            </a:r>
            <a:r>
              <a:rPr lang="zh-TW" altLang="en-US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</a:rPr>
              <a:t>倍，人均分配雨量卻不及</a:t>
            </a:r>
            <a:r>
              <a:rPr lang="en-US" altLang="zh-TW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</a:rPr>
              <a:t>1/5</a:t>
            </a:r>
            <a:endParaRPr lang="zh-TW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667635" y="548680"/>
            <a:ext cx="2970330" cy="675075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2800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台灣的水環境</a:t>
            </a:r>
            <a:endParaRPr kumimoji="0" lang="en-US" altLang="zh-TW" sz="28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1005699" y="6065150"/>
            <a:ext cx="1667863" cy="792849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lIns="360000"/>
          <a:lstStyle/>
          <a:p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4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投影片編號版面配置區 5"/>
          <p:cNvSpPr>
            <a:spLocks noGrp="1"/>
          </p:cNvSpPr>
          <p:nvPr>
            <p:ph type="sldNum" sz="quarter" idx="13"/>
          </p:nvPr>
        </p:nvSpPr>
        <p:spPr>
          <a:xfrm>
            <a:off x="7384785" y="6537326"/>
            <a:ext cx="2311400" cy="320675"/>
          </a:xfrm>
          <a:prstGeom prst="rect">
            <a:avLst/>
          </a:prstGeom>
          <a:noFill/>
        </p:spPr>
        <p:txBody>
          <a:bodyPr/>
          <a:lstStyle/>
          <a:p>
            <a:fld id="{37B2A859-E98D-48FB-B3BB-1B8663982EC2}" type="slidenum">
              <a:rPr lang="zh-TW" altLang="en-US" smtClean="0">
                <a:ea typeface="新細明體" charset="-120"/>
              </a:rPr>
              <a:pPr/>
              <a:t>40</a:t>
            </a:fld>
            <a:endParaRPr lang="en-US" altLang="zh-TW" smtClean="0">
              <a:ea typeface="新細明體" charset="-120"/>
            </a:endParaRPr>
          </a:p>
        </p:txBody>
      </p:sp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screen"/>
          <a:srcRect r="6335"/>
          <a:stretch>
            <a:fillRect/>
          </a:stretch>
        </p:blipFill>
        <p:spPr bwMode="auto">
          <a:xfrm>
            <a:off x="3413787" y="1322388"/>
            <a:ext cx="3819657" cy="51435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828140" y="595313"/>
            <a:ext cx="5188611" cy="52387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latin typeface="Arial" charset="0"/>
                <a:ea typeface="華康中圓體" pitchFamily="49" charset="-120"/>
              </a:rPr>
              <a:t>年度全檢查報表</a:t>
            </a:r>
            <a:endParaRPr lang="zh-TW" altLang="en-US" sz="3200" dirty="0">
              <a:latin typeface="Arial" charset="0"/>
              <a:ea typeface="華康中圓體" pitchFamily="49" charset="-120"/>
            </a:endParaRPr>
          </a:p>
        </p:txBody>
      </p:sp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screen"/>
          <a:srcRect l="6224" r="6224"/>
          <a:stretch>
            <a:fillRect/>
          </a:stretch>
        </p:blipFill>
        <p:spPr bwMode="auto">
          <a:xfrm>
            <a:off x="0" y="1476375"/>
            <a:ext cx="3742267" cy="5203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359429" name="Oval 6"/>
          <p:cNvSpPr>
            <a:spLocks noChangeArrowheads="1"/>
          </p:cNvSpPr>
          <p:nvPr/>
        </p:nvSpPr>
        <p:spPr bwMode="auto">
          <a:xfrm>
            <a:off x="113506" y="4537075"/>
            <a:ext cx="3439583" cy="148748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kumimoji="0" lang="zh-TW" altLang="en-US">
              <a:ea typeface="華康中黑體" pitchFamily="49" charset="-120"/>
            </a:endParaRPr>
          </a:p>
        </p:txBody>
      </p:sp>
      <p:pic>
        <p:nvPicPr>
          <p:cNvPr id="359430" name="Picture 10"/>
          <p:cNvPicPr>
            <a:picLocks noChangeAspect="1" noChangeArrowheads="1"/>
          </p:cNvPicPr>
          <p:nvPr/>
        </p:nvPicPr>
        <p:blipFill>
          <a:blip r:embed="rId5" cstate="screen"/>
          <a:srcRect r="43306" b="5463"/>
          <a:stretch>
            <a:fillRect/>
          </a:stretch>
        </p:blipFill>
        <p:spPr bwMode="auto">
          <a:xfrm>
            <a:off x="7126817" y="1277939"/>
            <a:ext cx="2779183" cy="4232275"/>
          </a:xfrm>
          <a:prstGeom prst="rect">
            <a:avLst/>
          </a:prstGeom>
          <a:solidFill>
            <a:srgbClr val="C0C0C0">
              <a:alpha val="45882"/>
            </a:srgbClr>
          </a:solidFill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2313" y="638175"/>
            <a:ext cx="7831137" cy="1612900"/>
          </a:xfrm>
        </p:spPr>
        <p:txBody>
          <a:bodyPr/>
          <a:lstStyle/>
          <a:p>
            <a:pPr algn="r" eaLnBrk="1" hangingPunct="1">
              <a:defRPr/>
            </a:pPr>
            <a:r>
              <a:rPr lang="zh-TW" altLang="en-US" sz="3600" smtClean="0"/>
              <a:t>潰壩</a:t>
            </a:r>
            <a:r>
              <a:rPr lang="en-US" altLang="zh-TW" sz="3600" smtClean="0"/>
              <a:t>(</a:t>
            </a:r>
            <a:r>
              <a:rPr lang="zh-TW" altLang="en-US" sz="3600" smtClean="0"/>
              <a:t>決</a:t>
            </a:r>
            <a:r>
              <a:rPr lang="en-US" altLang="zh-TW" sz="3600" smtClean="0"/>
              <a:t>)</a:t>
            </a:r>
            <a:r>
              <a:rPr lang="zh-TW" altLang="en-US" sz="3600" smtClean="0"/>
              <a:t>演算及潰壩緊急應變計畫</a:t>
            </a:r>
            <a:endParaRPr lang="zh-TW" altLang="en-US" sz="3600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41</a:t>
            </a:fld>
            <a:endParaRPr lang="en-US" altLang="zh-TW"/>
          </a:p>
        </p:txBody>
      </p:sp>
    </p:spTree>
  </p:cSld>
  <p:clrMapOvr>
    <a:masterClrMapping/>
  </p:clrMapOvr>
  <p:transition advTm="117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1244600" y="1450975"/>
            <a:ext cx="1758950" cy="427038"/>
          </a:xfrm>
          <a:prstGeom prst="rect">
            <a:avLst/>
          </a:prstGeom>
          <a:gradFill rotWithShape="1">
            <a:gsLst>
              <a:gs pos="0">
                <a:srgbClr val="477647"/>
              </a:gs>
              <a:gs pos="50000">
                <a:srgbClr val="99FF99"/>
              </a:gs>
              <a:gs pos="100000">
                <a:srgbClr val="477647"/>
              </a:gs>
            </a:gsLst>
            <a:lin ang="5400000" scaled="1"/>
          </a:gradFill>
          <a:ln w="11176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水庫基本資料</a:t>
            </a:r>
            <a:endParaRPr lang="zh-TW" altLang="en-US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6803" name="Rectangle 5"/>
          <p:cNvSpPr>
            <a:spLocks noChangeArrowheads="1"/>
          </p:cNvSpPr>
          <p:nvPr/>
        </p:nvSpPr>
        <p:spPr bwMode="auto">
          <a:xfrm>
            <a:off x="3627438" y="1450975"/>
            <a:ext cx="2233612" cy="427038"/>
          </a:xfrm>
          <a:prstGeom prst="rect">
            <a:avLst/>
          </a:prstGeom>
          <a:gradFill rotWithShape="1">
            <a:gsLst>
              <a:gs pos="0">
                <a:srgbClr val="477647"/>
              </a:gs>
              <a:gs pos="50000">
                <a:srgbClr val="99FF99"/>
              </a:gs>
              <a:gs pos="100000">
                <a:srgbClr val="477647"/>
              </a:gs>
            </a:gsLst>
            <a:lin ang="5400000" scaled="1"/>
          </a:gradFill>
          <a:ln w="11176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下游河道基本資料</a:t>
            </a:r>
            <a:endParaRPr lang="zh-TW" altLang="en-US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6804" name="Rectangle 6"/>
          <p:cNvSpPr>
            <a:spLocks noChangeArrowheads="1"/>
          </p:cNvSpPr>
          <p:nvPr/>
        </p:nvSpPr>
        <p:spPr bwMode="auto">
          <a:xfrm>
            <a:off x="6435725" y="1450975"/>
            <a:ext cx="2233613" cy="427038"/>
          </a:xfrm>
          <a:prstGeom prst="rect">
            <a:avLst/>
          </a:prstGeom>
          <a:gradFill rotWithShape="1">
            <a:gsLst>
              <a:gs pos="0">
                <a:srgbClr val="477647"/>
              </a:gs>
              <a:gs pos="50000">
                <a:srgbClr val="99FF99"/>
              </a:gs>
              <a:gs pos="100000">
                <a:srgbClr val="477647"/>
              </a:gs>
            </a:gsLst>
            <a:lin ang="5400000" scaled="1"/>
          </a:gradFill>
          <a:ln w="11176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下游洪氾區基本資料</a:t>
            </a:r>
            <a:endParaRPr lang="zh-TW" altLang="en-US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6805" name="Rectangle 7"/>
          <p:cNvSpPr>
            <a:spLocks noChangeArrowheads="1"/>
          </p:cNvSpPr>
          <p:nvPr/>
        </p:nvSpPr>
        <p:spPr bwMode="auto">
          <a:xfrm>
            <a:off x="1244600" y="2176463"/>
            <a:ext cx="1758950" cy="427037"/>
          </a:xfrm>
          <a:prstGeom prst="rect">
            <a:avLst/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11176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mtClean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潰壩成因分析</a:t>
            </a:r>
            <a:endParaRPr lang="zh-TW" altLang="en-US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6806" name="Rectangle 8"/>
          <p:cNvSpPr>
            <a:spLocks noChangeArrowheads="1"/>
          </p:cNvSpPr>
          <p:nvPr/>
        </p:nvSpPr>
        <p:spPr bwMode="auto">
          <a:xfrm>
            <a:off x="1244600" y="2824163"/>
            <a:ext cx="1758950" cy="427037"/>
          </a:xfrm>
          <a:prstGeom prst="rect">
            <a:avLst/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11176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mtClean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潰壩情境分析</a:t>
            </a:r>
            <a:endParaRPr lang="zh-TW" altLang="en-US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6807" name="Rectangle 9"/>
          <p:cNvSpPr>
            <a:spLocks noChangeArrowheads="1"/>
          </p:cNvSpPr>
          <p:nvPr/>
        </p:nvSpPr>
        <p:spPr bwMode="auto">
          <a:xfrm>
            <a:off x="1244600" y="3471863"/>
            <a:ext cx="1758950" cy="427037"/>
          </a:xfrm>
          <a:prstGeom prst="rect">
            <a:avLst/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11176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mtClean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潰壩型態分析</a:t>
            </a:r>
            <a:endParaRPr lang="zh-TW" altLang="en-US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6808" name="Rectangle 10"/>
          <p:cNvSpPr>
            <a:spLocks noChangeArrowheads="1"/>
          </p:cNvSpPr>
          <p:nvPr/>
        </p:nvSpPr>
        <p:spPr bwMode="auto">
          <a:xfrm>
            <a:off x="3860800" y="2763838"/>
            <a:ext cx="1757363" cy="558800"/>
          </a:xfrm>
          <a:prstGeom prst="rect">
            <a:avLst/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11176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河道基本水理</a:t>
            </a:r>
          </a:p>
          <a:p>
            <a:pPr algn="ctr"/>
            <a:r>
              <a:rPr lang="zh-TW" altLang="en-US" smtClean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條件建立</a:t>
            </a:r>
            <a:endParaRPr lang="zh-TW" altLang="en-US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6809" name="Rectangle 11"/>
          <p:cNvSpPr>
            <a:spLocks noChangeArrowheads="1"/>
          </p:cNvSpPr>
          <p:nvPr/>
        </p:nvSpPr>
        <p:spPr bwMode="auto">
          <a:xfrm>
            <a:off x="6591300" y="2765425"/>
            <a:ext cx="1951038" cy="558800"/>
          </a:xfrm>
          <a:prstGeom prst="rect">
            <a:avLst/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11176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mtClean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下游洪氾區水理</a:t>
            </a:r>
            <a:endParaRPr lang="zh-TW" altLang="en-US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mtClean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條件建立</a:t>
            </a:r>
            <a:endParaRPr lang="zh-TW" altLang="en-US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1244600" y="5554663"/>
            <a:ext cx="1758950" cy="427037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11176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潰壩出流量歷線</a:t>
            </a:r>
            <a:endParaRPr lang="zh-TW" altLang="en-US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6811" name="Rectangle 13"/>
          <p:cNvSpPr>
            <a:spLocks noChangeArrowheads="1"/>
          </p:cNvSpPr>
          <p:nvPr/>
        </p:nvSpPr>
        <p:spPr bwMode="auto">
          <a:xfrm>
            <a:off x="1244600" y="4264025"/>
            <a:ext cx="1758950" cy="427038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5400000" scaled="1"/>
          </a:gradFill>
          <a:ln w="11176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mtClean="0">
                <a:solidFill>
                  <a:srgbClr val="000000"/>
                </a:solidFill>
                <a:latin typeface="華康中圓體" pitchFamily="49" charset="-120"/>
                <a:ea typeface="華康中圓體" pitchFamily="49" charset="-120"/>
              </a:rPr>
              <a:t>潰口洪水演算</a:t>
            </a:r>
            <a:endParaRPr lang="zh-TW" altLang="en-US">
              <a:solidFill>
                <a:srgbClr val="00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6812" name="Rectangle 14"/>
          <p:cNvSpPr>
            <a:spLocks noChangeArrowheads="1"/>
          </p:cNvSpPr>
          <p:nvPr/>
        </p:nvSpPr>
        <p:spPr bwMode="auto">
          <a:xfrm>
            <a:off x="5343525" y="4259263"/>
            <a:ext cx="1757363" cy="427037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5400000" scaled="1"/>
          </a:gradFill>
          <a:ln w="11176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mtClean="0">
                <a:solidFill>
                  <a:srgbClr val="000000"/>
                </a:solidFill>
                <a:latin typeface="華康中圓體" pitchFamily="49" charset="-120"/>
                <a:ea typeface="華康中圓體" pitchFamily="49" charset="-120"/>
              </a:rPr>
              <a:t>潰壩洪水演算</a:t>
            </a:r>
            <a:endParaRPr lang="zh-TW" altLang="en-US">
              <a:solidFill>
                <a:srgbClr val="00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6669088" y="5124450"/>
            <a:ext cx="1757362" cy="12954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11176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淹水範圍分析</a:t>
            </a:r>
            <a:endParaRPr lang="zh-TW" altLang="en-US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defRPr/>
            </a:pPr>
            <a:r>
              <a:rPr lang="zh-TW" altLang="en-US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淹水深度</a:t>
            </a:r>
          </a:p>
          <a:p>
            <a:pPr algn="ctr">
              <a:defRPr/>
            </a:pPr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洪峰到達時間</a:t>
            </a:r>
            <a:endParaRPr lang="zh-TW" altLang="en-US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defRPr/>
            </a:pPr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淹水歷時</a:t>
            </a:r>
            <a:endParaRPr lang="zh-TW" altLang="en-US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3860800" y="5124450"/>
            <a:ext cx="1757363" cy="12954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11176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河道水位歷線</a:t>
            </a:r>
            <a:endParaRPr lang="zh-TW" altLang="en-US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defRPr/>
            </a:pPr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河道流量歷線</a:t>
            </a:r>
            <a:endParaRPr lang="zh-TW" altLang="en-US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defRPr/>
            </a:pPr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潰溢堤狀況</a:t>
            </a:r>
            <a:endParaRPr lang="zh-TW" altLang="en-US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defRPr/>
            </a:pPr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橋梁洪水校核</a:t>
            </a:r>
            <a:endParaRPr lang="zh-TW" altLang="en-US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cxnSp>
        <p:nvCxnSpPr>
          <p:cNvPr id="76815" name="AutoShape 17"/>
          <p:cNvCxnSpPr>
            <a:cxnSpLocks noChangeShapeType="1"/>
            <a:stCxn id="76802" idx="2"/>
            <a:endCxn id="76805" idx="0"/>
          </p:cNvCxnSpPr>
          <p:nvPr/>
        </p:nvCxnSpPr>
        <p:spPr bwMode="auto">
          <a:xfrm>
            <a:off x="2124075" y="1878013"/>
            <a:ext cx="0" cy="29845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76816" name="AutoShape 18"/>
          <p:cNvCxnSpPr>
            <a:cxnSpLocks noChangeShapeType="1"/>
            <a:stCxn id="76805" idx="2"/>
            <a:endCxn id="76806" idx="0"/>
          </p:cNvCxnSpPr>
          <p:nvPr/>
        </p:nvCxnSpPr>
        <p:spPr bwMode="auto">
          <a:xfrm>
            <a:off x="2124075" y="2603500"/>
            <a:ext cx="0" cy="220663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76817" name="AutoShape 19"/>
          <p:cNvCxnSpPr>
            <a:cxnSpLocks noChangeShapeType="1"/>
            <a:stCxn id="76806" idx="2"/>
            <a:endCxn id="76807" idx="0"/>
          </p:cNvCxnSpPr>
          <p:nvPr/>
        </p:nvCxnSpPr>
        <p:spPr bwMode="auto">
          <a:xfrm>
            <a:off x="2124075" y="3251200"/>
            <a:ext cx="0" cy="220663"/>
          </a:xfrm>
          <a:prstGeom prst="straightConnector1">
            <a:avLst/>
          </a:prstGeom>
          <a:noFill/>
          <a:ln w="11176">
            <a:solidFill>
              <a:srgbClr val="000000"/>
            </a:solidFill>
            <a:round/>
            <a:headEnd/>
            <a:tailEnd type="stealth" w="lg" len="lg"/>
          </a:ln>
        </p:spPr>
      </p:cxnSp>
      <p:cxnSp>
        <p:nvCxnSpPr>
          <p:cNvPr id="76818" name="AutoShape 20"/>
          <p:cNvCxnSpPr>
            <a:cxnSpLocks noChangeShapeType="1"/>
            <a:stCxn id="76807" idx="2"/>
            <a:endCxn id="76811" idx="0"/>
          </p:cNvCxnSpPr>
          <p:nvPr/>
        </p:nvCxnSpPr>
        <p:spPr bwMode="auto">
          <a:xfrm>
            <a:off x="2124075" y="3898900"/>
            <a:ext cx="0" cy="36512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76819" name="AutoShape 21"/>
          <p:cNvCxnSpPr>
            <a:cxnSpLocks noChangeShapeType="1"/>
            <a:stCxn id="76811" idx="2"/>
            <a:endCxn id="53260" idx="0"/>
          </p:cNvCxnSpPr>
          <p:nvPr/>
        </p:nvCxnSpPr>
        <p:spPr bwMode="auto">
          <a:xfrm>
            <a:off x="2124075" y="4691063"/>
            <a:ext cx="0" cy="8636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76820" name="AutoShape 22"/>
          <p:cNvCxnSpPr>
            <a:cxnSpLocks noChangeShapeType="1"/>
            <a:stCxn id="76803" idx="2"/>
            <a:endCxn id="76808" idx="0"/>
          </p:cNvCxnSpPr>
          <p:nvPr/>
        </p:nvCxnSpPr>
        <p:spPr bwMode="auto">
          <a:xfrm flipH="1">
            <a:off x="4740275" y="1878013"/>
            <a:ext cx="4763" cy="88582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76821" name="AutoShape 23"/>
          <p:cNvCxnSpPr>
            <a:cxnSpLocks noChangeShapeType="1"/>
            <a:stCxn id="76804" idx="2"/>
            <a:endCxn id="76809" idx="0"/>
          </p:cNvCxnSpPr>
          <p:nvPr/>
        </p:nvCxnSpPr>
        <p:spPr bwMode="auto">
          <a:xfrm>
            <a:off x="7553325" y="1878013"/>
            <a:ext cx="14288" cy="887412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76822" name="AutoShape 24"/>
          <p:cNvCxnSpPr>
            <a:cxnSpLocks noChangeShapeType="1"/>
            <a:stCxn id="76808" idx="2"/>
            <a:endCxn id="76812" idx="0"/>
          </p:cNvCxnSpPr>
          <p:nvPr/>
        </p:nvCxnSpPr>
        <p:spPr bwMode="auto">
          <a:xfrm rot="16200000" flipH="1">
            <a:off x="5013325" y="3049588"/>
            <a:ext cx="936625" cy="1482725"/>
          </a:xfrm>
          <a:prstGeom prst="bentConnector3">
            <a:avLst>
              <a:gd name="adj1" fmla="val 50000"/>
            </a:avLst>
          </a:prstGeom>
          <a:noFill/>
          <a:ln w="15875">
            <a:solidFill>
              <a:schemeClr val="tx1"/>
            </a:solidFill>
            <a:miter lim="800000"/>
            <a:headEnd/>
            <a:tailEnd type="stealth" w="lg" len="lg"/>
          </a:ln>
        </p:spPr>
      </p:cxnSp>
      <p:cxnSp>
        <p:nvCxnSpPr>
          <p:cNvPr id="76823" name="AutoShape 25"/>
          <p:cNvCxnSpPr>
            <a:cxnSpLocks noChangeShapeType="1"/>
            <a:stCxn id="76809" idx="2"/>
            <a:endCxn id="76812" idx="0"/>
          </p:cNvCxnSpPr>
          <p:nvPr/>
        </p:nvCxnSpPr>
        <p:spPr bwMode="auto">
          <a:xfrm rot="5400000">
            <a:off x="6427788" y="3119437"/>
            <a:ext cx="935038" cy="1344613"/>
          </a:xfrm>
          <a:prstGeom prst="bentConnector3">
            <a:avLst>
              <a:gd name="adj1" fmla="val 49917"/>
            </a:avLst>
          </a:prstGeom>
          <a:noFill/>
          <a:ln w="15875">
            <a:solidFill>
              <a:schemeClr val="tx1"/>
            </a:solidFill>
            <a:miter lim="800000"/>
            <a:headEnd/>
            <a:tailEnd type="stealth" w="lg" len="lg"/>
          </a:ln>
        </p:spPr>
      </p:cxnSp>
      <p:cxnSp>
        <p:nvCxnSpPr>
          <p:cNvPr id="76824" name="AutoShape 26"/>
          <p:cNvCxnSpPr>
            <a:cxnSpLocks noChangeShapeType="1"/>
            <a:stCxn id="53260" idx="3"/>
            <a:endCxn id="76812" idx="1"/>
          </p:cNvCxnSpPr>
          <p:nvPr/>
        </p:nvCxnSpPr>
        <p:spPr bwMode="auto">
          <a:xfrm flipV="1">
            <a:off x="3001963" y="4473575"/>
            <a:ext cx="2341562" cy="1295400"/>
          </a:xfrm>
          <a:prstGeom prst="bentConnector3">
            <a:avLst>
              <a:gd name="adj1" fmla="val 20278"/>
            </a:avLst>
          </a:prstGeom>
          <a:noFill/>
          <a:ln w="15875">
            <a:solidFill>
              <a:schemeClr val="tx1"/>
            </a:solidFill>
            <a:miter lim="800000"/>
            <a:headEnd/>
            <a:tailEnd type="stealth" w="lg" len="lg"/>
          </a:ln>
        </p:spPr>
      </p:cxnSp>
      <p:cxnSp>
        <p:nvCxnSpPr>
          <p:cNvPr id="76825" name="AutoShape 27"/>
          <p:cNvCxnSpPr>
            <a:cxnSpLocks noChangeShapeType="1"/>
            <a:stCxn id="76812" idx="2"/>
            <a:endCxn id="53264" idx="0"/>
          </p:cNvCxnSpPr>
          <p:nvPr/>
        </p:nvCxnSpPr>
        <p:spPr bwMode="auto">
          <a:xfrm rot="5400000">
            <a:off x="5262563" y="4164012"/>
            <a:ext cx="438150" cy="1482725"/>
          </a:xfrm>
          <a:prstGeom prst="bentConnector3">
            <a:avLst>
              <a:gd name="adj1" fmla="val 49639"/>
            </a:avLst>
          </a:prstGeom>
          <a:noFill/>
          <a:ln w="15875">
            <a:solidFill>
              <a:schemeClr val="tx1"/>
            </a:solidFill>
            <a:miter lim="800000"/>
            <a:headEnd/>
            <a:tailEnd type="stealth" w="lg" len="lg"/>
          </a:ln>
        </p:spPr>
      </p:cxnSp>
      <p:cxnSp>
        <p:nvCxnSpPr>
          <p:cNvPr id="76826" name="AutoShape 28"/>
          <p:cNvCxnSpPr>
            <a:cxnSpLocks noChangeShapeType="1"/>
            <a:stCxn id="76812" idx="2"/>
            <a:endCxn id="53263" idx="0"/>
          </p:cNvCxnSpPr>
          <p:nvPr/>
        </p:nvCxnSpPr>
        <p:spPr bwMode="auto">
          <a:xfrm rot="16200000" flipH="1">
            <a:off x="6666707" y="4242593"/>
            <a:ext cx="438150" cy="1325563"/>
          </a:xfrm>
          <a:prstGeom prst="bentConnector3">
            <a:avLst>
              <a:gd name="adj1" fmla="val 49639"/>
            </a:avLst>
          </a:prstGeom>
          <a:noFill/>
          <a:ln w="15875">
            <a:solidFill>
              <a:schemeClr val="tx1"/>
            </a:solidFill>
            <a:miter lim="800000"/>
            <a:headEnd/>
            <a:tailEnd type="stealth" w="lg" len="lg"/>
          </a:ln>
        </p:spPr>
      </p:cxnSp>
      <p:sp>
        <p:nvSpPr>
          <p:cNvPr id="76827" name="Rectangle 30"/>
          <p:cNvSpPr>
            <a:spLocks noChangeArrowheads="1"/>
          </p:cNvSpPr>
          <p:nvPr/>
        </p:nvSpPr>
        <p:spPr bwMode="auto">
          <a:xfrm>
            <a:off x="0" y="6161088"/>
            <a:ext cx="6604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969" tIns="41985" rIns="83969" bIns="41985"/>
          <a:lstStyle/>
          <a:p>
            <a:pPr algn="ctr" defTabSz="839788"/>
            <a:fld id="{CB9F295C-61D8-423D-9EE6-0BB2BEB411F9}" type="slidenum">
              <a:rPr lang="en-US" altLang="zh-TW" sz="1500" i="1">
                <a:solidFill>
                  <a:srgbClr val="500F19"/>
                </a:solidFill>
              </a:rPr>
              <a:pPr algn="ctr" defTabSz="839788"/>
              <a:t>42</a:t>
            </a:fld>
            <a:endParaRPr lang="en-US" altLang="zh-TW" sz="1500" i="1">
              <a:solidFill>
                <a:srgbClr val="500F19"/>
              </a:solidFill>
            </a:endParaRPr>
          </a:p>
        </p:txBody>
      </p:sp>
      <p:sp>
        <p:nvSpPr>
          <p:cNvPr id="76828" name="Rectangle 31"/>
          <p:cNvSpPr>
            <a:spLocks noChangeArrowheads="1"/>
          </p:cNvSpPr>
          <p:nvPr/>
        </p:nvSpPr>
        <p:spPr bwMode="auto">
          <a:xfrm>
            <a:off x="0" y="-241300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6829" name="Rectangle 32"/>
          <p:cNvSpPr>
            <a:spLocks noChangeArrowheads="1"/>
          </p:cNvSpPr>
          <p:nvPr/>
        </p:nvSpPr>
        <p:spPr bwMode="auto">
          <a:xfrm>
            <a:off x="0" y="-169863"/>
            <a:ext cx="18415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6830" name="Rectangle 33"/>
          <p:cNvSpPr>
            <a:spLocks noChangeArrowheads="1"/>
          </p:cNvSpPr>
          <p:nvPr/>
        </p:nvSpPr>
        <p:spPr bwMode="auto">
          <a:xfrm>
            <a:off x="0" y="-169863"/>
            <a:ext cx="18415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6831" name="Rectangle 34"/>
          <p:cNvSpPr>
            <a:spLocks noChangeArrowheads="1"/>
          </p:cNvSpPr>
          <p:nvPr/>
        </p:nvSpPr>
        <p:spPr bwMode="auto">
          <a:xfrm>
            <a:off x="0" y="439738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6832" name="Rectangle 46"/>
          <p:cNvSpPr>
            <a:spLocks noChangeArrowheads="1"/>
          </p:cNvSpPr>
          <p:nvPr/>
        </p:nvSpPr>
        <p:spPr bwMode="auto">
          <a:xfrm>
            <a:off x="819150" y="4959350"/>
            <a:ext cx="8034338" cy="1557338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6833" name="Rectangle 19"/>
          <p:cNvSpPr>
            <a:spLocks noChangeArrowheads="1"/>
          </p:cNvSpPr>
          <p:nvPr/>
        </p:nvSpPr>
        <p:spPr bwMode="auto">
          <a:xfrm>
            <a:off x="7158038" y="4059238"/>
            <a:ext cx="27479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zh-TW" altLang="en-US" sz="2400" smtClean="0">
                <a:solidFill>
                  <a:srgbClr val="990033"/>
                </a:solidFill>
                <a:latin typeface="華康中圓體" pitchFamily="49" charset="-120"/>
                <a:ea typeface="華康中圓體" pitchFamily="49" charset="-120"/>
                <a:cs typeface="Arial" charset="0"/>
                <a:sym typeface="Wingdings" pitchFamily="2" charset="2"/>
              </a:rPr>
              <a:t>潰壩洪水演算流程</a:t>
            </a:r>
            <a:endParaRPr lang="zh-TW" altLang="en-US" sz="2400">
              <a:solidFill>
                <a:srgbClr val="990033"/>
              </a:solidFill>
              <a:latin typeface="華康中圓體" pitchFamily="49" charset="-120"/>
              <a:ea typeface="華康中圓體" pitchFamily="49" charset="-120"/>
              <a:cs typeface="Arial" charset="0"/>
            </a:endParaRPr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7213" y="553407"/>
            <a:ext cx="3170237" cy="63784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>
            <a:spAutoFit/>
          </a:bodyPr>
          <a:lstStyle/>
          <a:p>
            <a:pPr>
              <a:defRPr/>
            </a:pPr>
            <a:r>
              <a:rPr kumimoji="1" lang="zh-TW" altLang="en-US" sz="3200" kern="1200" smtClean="0">
                <a:solidFill>
                  <a:srgbClr val="FFFF00"/>
                </a:solidFill>
                <a:sym typeface="Wingdings" pitchFamily="2" charset="2"/>
              </a:rPr>
              <a:t>潰壩洪水演算</a:t>
            </a:r>
            <a:endParaRPr kumimoji="1" lang="zh-TW" altLang="en-US" sz="3200" kern="1200" dirty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42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Oval 3"/>
          <p:cNvSpPr>
            <a:spLocks noChangeArrowheads="1"/>
          </p:cNvSpPr>
          <p:nvPr/>
        </p:nvSpPr>
        <p:spPr bwMode="auto">
          <a:xfrm>
            <a:off x="741363" y="1341438"/>
            <a:ext cx="2146300" cy="609600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50000">
                <a:srgbClr val="FFFFFF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rgbClr val="FF99CC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TW" altLang="en-US">
                <a:solidFill>
                  <a:srgbClr val="8A008A"/>
                </a:solidFill>
                <a:ea typeface="華康楷書體W5" pitchFamily="65" charset="-120"/>
              </a:rPr>
              <a:t>演算模式</a:t>
            </a:r>
          </a:p>
        </p:txBody>
      </p:sp>
      <p:sp>
        <p:nvSpPr>
          <p:cNvPr id="167940" name="AutoShape 4"/>
          <p:cNvSpPr>
            <a:spLocks noChangeArrowheads="1"/>
          </p:cNvSpPr>
          <p:nvPr/>
        </p:nvSpPr>
        <p:spPr bwMode="auto">
          <a:xfrm>
            <a:off x="4251325" y="1196975"/>
            <a:ext cx="4748213" cy="7778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rgbClr val="CCFF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zh-TW" altLang="en-US" sz="2000" smtClean="0">
                <a:solidFill>
                  <a:srgbClr val="0033CC"/>
                </a:solidFill>
                <a:ea typeface="華康楷書體W5" pitchFamily="65" charset="-120"/>
              </a:rPr>
              <a:t>採用中興所發展的二維數值分析模式</a:t>
            </a:r>
            <a:r>
              <a:rPr lang="en-US" altLang="zh-TW" sz="2000" smtClean="0">
                <a:solidFill>
                  <a:srgbClr val="0033CC"/>
                </a:solidFill>
                <a:ea typeface="華康楷書體W5" pitchFamily="65" charset="-120"/>
              </a:rPr>
              <a:t>— </a:t>
            </a:r>
            <a:r>
              <a:rPr lang="en-US" altLang="zh-TW" sz="2000" smtClean="0">
                <a:solidFill>
                  <a:srgbClr val="FF0000"/>
                </a:solidFill>
                <a:ea typeface="華康楷書體W5" pitchFamily="65" charset="-120"/>
              </a:rPr>
              <a:t>SEC-HY21 </a:t>
            </a:r>
            <a:r>
              <a:rPr lang="zh-TW" altLang="en-US" sz="2000" smtClean="0">
                <a:solidFill>
                  <a:srgbClr val="0033CC"/>
                </a:solidFill>
                <a:ea typeface="華康楷書體W5" pitchFamily="65" charset="-120"/>
              </a:rPr>
              <a:t>模式 </a:t>
            </a:r>
            <a:endParaRPr lang="zh-TW" altLang="en-US" sz="2000">
              <a:solidFill>
                <a:srgbClr val="0033CC"/>
              </a:solidFill>
              <a:ea typeface="華康楷書體W5" pitchFamily="65" charset="-120"/>
            </a:endParaRPr>
          </a:p>
        </p:txBody>
      </p:sp>
      <p:sp>
        <p:nvSpPr>
          <p:cNvPr id="167941" name="AutoShape 5"/>
          <p:cNvSpPr>
            <a:spLocks noChangeArrowheads="1"/>
          </p:cNvSpPr>
          <p:nvPr/>
        </p:nvSpPr>
        <p:spPr bwMode="auto">
          <a:xfrm>
            <a:off x="3392488" y="1557338"/>
            <a:ext cx="577850" cy="228600"/>
          </a:xfrm>
          <a:prstGeom prst="rightArrow">
            <a:avLst>
              <a:gd name="adj1" fmla="val 50000"/>
              <a:gd name="adj2" fmla="val 58333"/>
            </a:avLst>
          </a:prstGeom>
          <a:gradFill rotWithShape="0">
            <a:gsLst>
              <a:gs pos="0">
                <a:srgbClr val="FF0000"/>
              </a:gs>
              <a:gs pos="50000">
                <a:srgbClr val="FF6699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167942" name="AutoShape 6"/>
          <p:cNvSpPr>
            <a:spLocks noChangeArrowheads="1"/>
          </p:cNvSpPr>
          <p:nvPr/>
        </p:nvSpPr>
        <p:spPr bwMode="auto">
          <a:xfrm>
            <a:off x="269875" y="2209800"/>
            <a:ext cx="9502775" cy="647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99"/>
              </a:gs>
              <a:gs pos="50000">
                <a:srgbClr val="FFFFFF"/>
              </a:gs>
              <a:gs pos="100000">
                <a:srgbClr val="CCFF99"/>
              </a:gs>
            </a:gsLst>
            <a:lin ang="5400000" scaled="1"/>
          </a:gradFill>
          <a:ln w="9525">
            <a:solidFill>
              <a:srgbClr val="CCFF99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altLang="zh-TW" smtClean="0">
                <a:solidFill>
                  <a:srgbClr val="FF0000"/>
                </a:solidFill>
                <a:ea typeface="華康楷書體W5" pitchFamily="65" charset="-120"/>
              </a:rPr>
              <a:t>SEC-HY21</a:t>
            </a:r>
            <a:r>
              <a:rPr lang="zh-TW" altLang="en-US" smtClean="0">
                <a:solidFill>
                  <a:srgbClr val="003300"/>
                </a:solidFill>
                <a:ea typeface="華康楷書體W5" pitchFamily="65" charset="-120"/>
              </a:rPr>
              <a:t>模式已成功運用於</a:t>
            </a:r>
            <a:r>
              <a:rPr lang="zh-TW" altLang="en-US" smtClean="0">
                <a:solidFill>
                  <a:srgbClr val="FF0000"/>
                </a:solidFill>
                <a:ea typeface="華康楷書體W5" pitchFamily="65" charset="-120"/>
              </a:rPr>
              <a:t>曾文、石門、鯉魚潭、新山、士文、德基、蘭潭、仁義潭、永和山、霧社等水庫之潰壩分析</a:t>
            </a:r>
            <a:r>
              <a:rPr lang="zh-TW" altLang="en-US" smtClean="0">
                <a:solidFill>
                  <a:srgbClr val="003300"/>
                </a:solidFill>
                <a:ea typeface="華康楷書體W5" pitchFamily="65" charset="-120"/>
              </a:rPr>
              <a:t>，均獲得相當良好成效，並與</a:t>
            </a:r>
            <a:r>
              <a:rPr lang="zh-TW" altLang="en-US" smtClean="0">
                <a:solidFill>
                  <a:srgbClr val="FF0000"/>
                </a:solidFill>
                <a:ea typeface="華康楷書體W5" pitchFamily="65" charset="-120"/>
              </a:rPr>
              <a:t>水工模型試驗成果驗證</a:t>
            </a:r>
            <a:r>
              <a:rPr lang="zh-TW" altLang="en-US" smtClean="0">
                <a:solidFill>
                  <a:srgbClr val="003300"/>
                </a:solidFill>
                <a:ea typeface="華康楷書體W5" pitchFamily="65" charset="-120"/>
              </a:rPr>
              <a:t>，亦於</a:t>
            </a:r>
            <a:r>
              <a:rPr lang="zh-TW" altLang="en-US" smtClean="0">
                <a:solidFill>
                  <a:srgbClr val="FF0000"/>
                </a:solidFill>
                <a:ea typeface="華康楷書體W5" pitchFamily="65" charset="-120"/>
              </a:rPr>
              <a:t>國內外多處期刊</a:t>
            </a:r>
            <a:r>
              <a:rPr lang="zh-TW" altLang="en-US" smtClean="0">
                <a:solidFill>
                  <a:srgbClr val="003300"/>
                </a:solidFill>
                <a:ea typeface="華康楷書體W5" pitchFamily="65" charset="-120"/>
              </a:rPr>
              <a:t>發表。</a:t>
            </a:r>
            <a:r>
              <a:rPr lang="zh-TW" altLang="en-US" smtClean="0"/>
              <a:t> </a:t>
            </a:r>
            <a:r>
              <a:rPr lang="zh-TW" altLang="en-US" smtClean="0">
                <a:solidFill>
                  <a:srgbClr val="003300"/>
                </a:solidFill>
                <a:ea typeface="華康楷書體W5" pitchFamily="65" charset="-120"/>
              </a:rPr>
              <a:t> </a:t>
            </a:r>
            <a:endParaRPr lang="zh-TW" altLang="en-US">
              <a:solidFill>
                <a:srgbClr val="003300"/>
              </a:solidFill>
              <a:ea typeface="華康楷書體W5" pitchFamily="65" charset="-120"/>
            </a:endParaRPr>
          </a:p>
        </p:txBody>
      </p:sp>
      <p:sp>
        <p:nvSpPr>
          <p:cNvPr id="167943" name="Oval 7"/>
          <p:cNvSpPr>
            <a:spLocks noChangeArrowheads="1"/>
          </p:cNvSpPr>
          <p:nvPr/>
        </p:nvSpPr>
        <p:spPr bwMode="auto">
          <a:xfrm>
            <a:off x="458788" y="3089275"/>
            <a:ext cx="2146300" cy="609600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50000">
                <a:srgbClr val="FFFFFF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rgbClr val="FF99CC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TW" altLang="en-US">
                <a:solidFill>
                  <a:srgbClr val="8A008A"/>
                </a:solidFill>
                <a:ea typeface="華康楷書體W5" pitchFamily="65" charset="-120"/>
              </a:rPr>
              <a:t>演算成果</a:t>
            </a:r>
          </a:p>
        </p:txBody>
      </p:sp>
      <p:sp>
        <p:nvSpPr>
          <p:cNvPr id="167944" name="AutoShape 8"/>
          <p:cNvSpPr>
            <a:spLocks noChangeArrowheads="1"/>
          </p:cNvSpPr>
          <p:nvPr/>
        </p:nvSpPr>
        <p:spPr bwMode="auto">
          <a:xfrm>
            <a:off x="2690813" y="3284538"/>
            <a:ext cx="577850" cy="228600"/>
          </a:xfrm>
          <a:prstGeom prst="rightArrow">
            <a:avLst>
              <a:gd name="adj1" fmla="val 50000"/>
              <a:gd name="adj2" fmla="val 58333"/>
            </a:avLst>
          </a:prstGeom>
          <a:gradFill rotWithShape="0">
            <a:gsLst>
              <a:gs pos="0">
                <a:srgbClr val="FF0000"/>
              </a:gs>
              <a:gs pos="50000">
                <a:srgbClr val="FF6699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167945" name="AutoShape 9"/>
          <p:cNvSpPr>
            <a:spLocks noChangeArrowheads="1"/>
          </p:cNvSpPr>
          <p:nvPr/>
        </p:nvSpPr>
        <p:spPr bwMode="auto">
          <a:xfrm>
            <a:off x="3454400" y="2933700"/>
            <a:ext cx="6300788" cy="8048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99"/>
              </a:gs>
              <a:gs pos="50000">
                <a:srgbClr val="FFFFFF"/>
              </a:gs>
              <a:gs pos="100000">
                <a:srgbClr val="CCFF99"/>
              </a:gs>
            </a:gsLst>
            <a:lin ang="5400000" scaled="1"/>
          </a:gradFill>
          <a:ln w="9525">
            <a:solidFill>
              <a:srgbClr val="CCFF99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zh-TW" altLang="en-US" smtClean="0">
                <a:solidFill>
                  <a:srgbClr val="003300"/>
                </a:solidFill>
                <a:latin typeface="華康楷書體W5" pitchFamily="65" charset="-120"/>
                <a:ea typeface="華康楷書體W5" pitchFamily="65" charset="-120"/>
              </a:rPr>
              <a:t>分析潰壩洪水淹沒範圍內，</a:t>
            </a:r>
            <a:r>
              <a:rPr lang="zh-TW" altLang="en-US" smtClean="0">
                <a:solidFill>
                  <a:srgbClr val="FF0000"/>
                </a:solidFill>
                <a:latin typeface="華康楷書體W5" pitchFamily="65" charset="-120"/>
                <a:ea typeface="華康楷書體W5" pitchFamily="65" charset="-120"/>
              </a:rPr>
              <a:t>保全對象</a:t>
            </a:r>
            <a:r>
              <a:rPr lang="zh-TW" altLang="en-US" smtClean="0">
                <a:solidFill>
                  <a:srgbClr val="003300"/>
                </a:solidFill>
                <a:latin typeface="華康楷書體W5" pitchFamily="65" charset="-120"/>
                <a:ea typeface="華康楷書體W5" pitchFamily="65" charset="-120"/>
              </a:rPr>
              <a:t>所遭受洪水淹沒時間及淹沒水深，提供</a:t>
            </a:r>
            <a:r>
              <a:rPr lang="zh-TW" altLang="en-US" smtClean="0">
                <a:solidFill>
                  <a:srgbClr val="FF0000"/>
                </a:solidFill>
                <a:latin typeface="華康楷書體W5" pitchFamily="65" charset="-120"/>
                <a:ea typeface="華康楷書體W5" pitchFamily="65" charset="-120"/>
              </a:rPr>
              <a:t>避難路線</a:t>
            </a:r>
            <a:r>
              <a:rPr lang="zh-TW" altLang="en-US" smtClean="0">
                <a:solidFill>
                  <a:srgbClr val="003300"/>
                </a:solidFill>
                <a:latin typeface="華康楷書體W5" pitchFamily="65" charset="-120"/>
                <a:ea typeface="華康楷書體W5" pitchFamily="65" charset="-120"/>
              </a:rPr>
              <a:t>、</a:t>
            </a:r>
            <a:r>
              <a:rPr lang="zh-TW" altLang="en-US" smtClean="0">
                <a:solidFill>
                  <a:srgbClr val="FF0000"/>
                </a:solidFill>
                <a:latin typeface="華康楷書體W5" pitchFamily="65" charset="-120"/>
                <a:ea typeface="華康楷書體W5" pitchFamily="65" charset="-120"/>
              </a:rPr>
              <a:t>疏散地點</a:t>
            </a:r>
            <a:r>
              <a:rPr lang="zh-TW" altLang="en-US" smtClean="0">
                <a:solidFill>
                  <a:srgbClr val="003300"/>
                </a:solidFill>
                <a:latin typeface="華康楷書體W5" pitchFamily="65" charset="-120"/>
                <a:ea typeface="華康楷書體W5" pitchFamily="65" charset="-120"/>
              </a:rPr>
              <a:t>及</a:t>
            </a:r>
            <a:r>
              <a:rPr lang="zh-TW" altLang="en-US">
                <a:solidFill>
                  <a:srgbClr val="FF0000"/>
                </a:solidFill>
                <a:latin typeface="華康楷書體W5" pitchFamily="65" charset="-120"/>
                <a:ea typeface="華康楷書體W5" pitchFamily="65" charset="-120"/>
              </a:rPr>
              <a:t>疏散</a:t>
            </a:r>
            <a:r>
              <a:rPr lang="zh-TW" altLang="en-US" smtClean="0">
                <a:solidFill>
                  <a:srgbClr val="FF0000"/>
                </a:solidFill>
                <a:latin typeface="華康楷書體W5" pitchFamily="65" charset="-120"/>
                <a:ea typeface="華康楷書體W5" pitchFamily="65" charset="-120"/>
              </a:rPr>
              <a:t>方式</a:t>
            </a:r>
            <a:r>
              <a:rPr lang="zh-TW" altLang="en-US" smtClean="0">
                <a:solidFill>
                  <a:srgbClr val="003300"/>
                </a:solidFill>
                <a:latin typeface="華康楷書體W5" pitchFamily="65" charset="-120"/>
                <a:ea typeface="華康楷書體W5" pitchFamily="65" charset="-120"/>
              </a:rPr>
              <a:t>之規劃依據。</a:t>
            </a:r>
            <a:r>
              <a:rPr lang="zh-TW" altLang="en-US" sz="1400" smtClean="0"/>
              <a:t>  </a:t>
            </a:r>
            <a:endParaRPr lang="zh-TW" altLang="en-US" sz="1400"/>
          </a:p>
        </p:txBody>
      </p:sp>
      <p:sp>
        <p:nvSpPr>
          <p:cNvPr id="167946" name="Text Box 10"/>
          <p:cNvSpPr txBox="1">
            <a:spLocks noChangeArrowheads="1"/>
          </p:cNvSpPr>
          <p:nvPr/>
        </p:nvSpPr>
        <p:spPr bwMode="auto">
          <a:xfrm>
            <a:off x="1532620" y="503675"/>
            <a:ext cx="4995555" cy="69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 eaLnBrk="0" hangingPunct="0">
              <a:defRPr/>
            </a:pPr>
            <a:r>
              <a:rPr lang="zh-TW" alt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下游地區淹水演算</a:t>
            </a:r>
            <a:endParaRPr lang="zh-TW" altLang="en-US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  <a:sym typeface="Wingdings" pitchFamily="2" charset="2"/>
            </a:endParaRPr>
          </a:p>
        </p:txBody>
      </p:sp>
      <p:pic>
        <p:nvPicPr>
          <p:cNvPr id="79882" name="Picture 15"/>
          <p:cNvPicPr>
            <a:picLocks noChangeAspect="1" noChangeArrowheads="1"/>
          </p:cNvPicPr>
          <p:nvPr/>
        </p:nvPicPr>
        <p:blipFill>
          <a:blip r:embed="rId4" cstate="print"/>
          <a:srcRect l="1387" t="12569" r="16388" b="17697"/>
          <a:stretch>
            <a:fillRect/>
          </a:stretch>
        </p:blipFill>
        <p:spPr bwMode="auto">
          <a:xfrm>
            <a:off x="4329113" y="5259388"/>
            <a:ext cx="2722562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3" name="Picture 16"/>
          <p:cNvPicPr>
            <a:picLocks noChangeAspect="1" noChangeArrowheads="1"/>
          </p:cNvPicPr>
          <p:nvPr/>
        </p:nvPicPr>
        <p:blipFill>
          <a:blip r:embed="rId5" cstate="print"/>
          <a:srcRect l="772" t="12157" r="16214" b="17352"/>
          <a:stretch>
            <a:fillRect/>
          </a:stretch>
        </p:blipFill>
        <p:spPr bwMode="auto">
          <a:xfrm>
            <a:off x="7239000" y="3640138"/>
            <a:ext cx="2638425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4" name="Picture 17"/>
          <p:cNvPicPr>
            <a:picLocks noChangeAspect="1" noChangeArrowheads="1"/>
          </p:cNvPicPr>
          <p:nvPr/>
        </p:nvPicPr>
        <p:blipFill>
          <a:blip r:embed="rId6" cstate="print"/>
          <a:srcRect l="1152" t="12354" r="16266" b="17699"/>
          <a:stretch>
            <a:fillRect/>
          </a:stretch>
        </p:blipFill>
        <p:spPr bwMode="auto">
          <a:xfrm>
            <a:off x="7235825" y="5268913"/>
            <a:ext cx="267017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5" name="Picture 18"/>
          <p:cNvPicPr>
            <a:picLocks noChangeAspect="1" noChangeArrowheads="1"/>
          </p:cNvPicPr>
          <p:nvPr/>
        </p:nvPicPr>
        <p:blipFill>
          <a:blip r:embed="rId7" cstate="print"/>
          <a:srcRect l="1123" t="13416" r="16486" b="17802"/>
          <a:stretch>
            <a:fillRect/>
          </a:stretch>
        </p:blipFill>
        <p:spPr bwMode="auto">
          <a:xfrm>
            <a:off x="4329113" y="3644900"/>
            <a:ext cx="26892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55" name="case1_1o2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0" y="3854450"/>
            <a:ext cx="4251325" cy="2487613"/>
          </a:xfrm>
        </p:spPr>
      </p:pic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DA267-D814-4D51-A772-F185A7668010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79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79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5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795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492" name="Picture 4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 cstate="print"/>
          <a:srcRect l="19191" t="10864" r="19191" b="11809"/>
          <a:stretch>
            <a:fillRect/>
          </a:stretch>
        </p:blipFill>
        <p:spPr bwMode="auto">
          <a:xfrm>
            <a:off x="1" y="-65088"/>
            <a:ext cx="9906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44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1" descr="PICT0446"/>
          <p:cNvPicPr>
            <a:picLocks noChangeAspect="1" noChangeArrowheads="1"/>
          </p:cNvPicPr>
          <p:nvPr/>
        </p:nvPicPr>
        <p:blipFill>
          <a:blip r:embed="rId3" cstate="print">
            <a:lum bright="48000" contrast="-56000"/>
          </a:blip>
          <a:srcRect b="13664"/>
          <a:stretch>
            <a:fillRect/>
          </a:stretch>
        </p:blipFill>
        <p:spPr bwMode="auto">
          <a:xfrm>
            <a:off x="542925" y="1403350"/>
            <a:ext cx="8878888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Arc 3"/>
          <p:cNvSpPr>
            <a:spLocks/>
          </p:cNvSpPr>
          <p:nvPr/>
        </p:nvSpPr>
        <p:spPr bwMode="auto">
          <a:xfrm flipV="1">
            <a:off x="1012825" y="1833563"/>
            <a:ext cx="7956550" cy="4141787"/>
          </a:xfrm>
          <a:custGeom>
            <a:avLst/>
            <a:gdLst>
              <a:gd name="T0" fmla="*/ 2147483647 w 43200"/>
              <a:gd name="T1" fmla="*/ 2147483647 h 42394"/>
              <a:gd name="T2" fmla="*/ 2147483647 w 43200"/>
              <a:gd name="T3" fmla="*/ 2147483647 h 42394"/>
              <a:gd name="T4" fmla="*/ 2147483647 w 43200"/>
              <a:gd name="T5" fmla="*/ 2147483647 h 42394"/>
              <a:gd name="T6" fmla="*/ 0 60000 65536"/>
              <a:gd name="T7" fmla="*/ 0 60000 65536"/>
              <a:gd name="T8" fmla="*/ 0 60000 65536"/>
              <a:gd name="T9" fmla="*/ 0 w 43200"/>
              <a:gd name="T10" fmla="*/ 0 h 42394"/>
              <a:gd name="T11" fmla="*/ 43200 w 43200"/>
              <a:gd name="T12" fmla="*/ 42394 h 423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394" fill="none" extrusionOk="0">
                <a:moveTo>
                  <a:pt x="14250" y="41911"/>
                </a:moveTo>
                <a:cubicBezTo>
                  <a:pt x="5697" y="38816"/>
                  <a:pt x="0" y="3069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277"/>
                  <a:pt x="36763" y="39773"/>
                  <a:pt x="27446" y="42393"/>
                </a:cubicBezTo>
              </a:path>
              <a:path w="43200" h="42394" stroke="0" extrusionOk="0">
                <a:moveTo>
                  <a:pt x="14250" y="41911"/>
                </a:moveTo>
                <a:cubicBezTo>
                  <a:pt x="5697" y="38816"/>
                  <a:pt x="0" y="3069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277"/>
                  <a:pt x="36763" y="39773"/>
                  <a:pt x="27446" y="42393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24" name="Oval 4"/>
          <p:cNvSpPr>
            <a:spLocks noChangeArrowheads="1"/>
          </p:cNvSpPr>
          <p:nvPr/>
        </p:nvSpPr>
        <p:spPr bwMode="auto">
          <a:xfrm>
            <a:off x="1779588" y="2239963"/>
            <a:ext cx="6249987" cy="3262312"/>
          </a:xfrm>
          <a:prstGeom prst="ellipse">
            <a:avLst/>
          </a:prstGeom>
          <a:solidFill>
            <a:srgbClr val="B9C597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719513" y="5962650"/>
            <a:ext cx="2311400" cy="4191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latinLnBrk="1"/>
            <a:r>
              <a:rPr lang="zh-TW" altLang="en-US" sz="2200" dirty="0" smtClean="0">
                <a:solidFill>
                  <a:srgbClr val="FFC000"/>
                </a:solidFill>
                <a:ea typeface="標楷體" pitchFamily="65" charset="-120"/>
              </a:rPr>
              <a:t>文化資產損失</a:t>
            </a:r>
            <a:endParaRPr lang="zh-TW" altLang="en-US" sz="2200" dirty="0">
              <a:solidFill>
                <a:srgbClr val="FFC000"/>
              </a:solidFill>
              <a:ea typeface="標楷體" pitchFamily="65" charset="-120"/>
            </a:endParaRPr>
          </a:p>
        </p:txBody>
      </p:sp>
      <p:sp>
        <p:nvSpPr>
          <p:cNvPr id="81926" name="AutoShape 6"/>
          <p:cNvSpPr>
            <a:spLocks noChangeArrowheads="1"/>
          </p:cNvSpPr>
          <p:nvPr/>
        </p:nvSpPr>
        <p:spPr bwMode="auto">
          <a:xfrm>
            <a:off x="679450" y="2924175"/>
            <a:ext cx="2868613" cy="2043113"/>
          </a:xfrm>
          <a:prstGeom prst="rightArrowCallout">
            <a:avLst>
              <a:gd name="adj1" fmla="val 22565"/>
              <a:gd name="adj2" fmla="val 25000"/>
              <a:gd name="adj3" fmla="val 18597"/>
              <a:gd name="adj4" fmla="val 77796"/>
            </a:avLst>
          </a:prstGeom>
          <a:gradFill rotWithShape="1">
            <a:gsLst>
              <a:gs pos="0">
                <a:srgbClr val="94B3C8">
                  <a:alpha val="89998"/>
                </a:srgbClr>
              </a:gs>
              <a:gs pos="100000">
                <a:srgbClr val="44535D">
                  <a:alpha val="89998"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163500" prstMaterial="legacyMatte">
            <a:bevelT w="13500" h="13500" prst="angle"/>
            <a:bevelB w="13500" h="13500" prst="angle"/>
            <a:extrusionClr>
              <a:srgbClr val="94B3C8"/>
            </a:extrusionClr>
          </a:sp3d>
        </p:spPr>
        <p:txBody>
          <a:bodyPr wrap="none" anchor="ctr">
            <a:flatTx/>
          </a:bodyPr>
          <a:lstStyle/>
          <a:p>
            <a:pPr latinLnBrk="1"/>
            <a:endParaRPr lang="ko-KR" altLang="en-US" sz="1100">
              <a:solidFill>
                <a:srgbClr val="000000"/>
              </a:solidFill>
              <a:ea typeface="標楷體" pitchFamily="65" charset="-120"/>
            </a:endParaRPr>
          </a:p>
          <a:p>
            <a:pPr latinLnBrk="1"/>
            <a:endParaRPr lang="ko-KR" altLang="en-US" sz="1100">
              <a:solidFill>
                <a:srgbClr val="000000"/>
              </a:solidFill>
              <a:ea typeface="標楷體" pitchFamily="65" charset="-120"/>
            </a:endParaRPr>
          </a:p>
          <a:p>
            <a:pPr latinLnBrk="1"/>
            <a:endParaRPr lang="ko-KR" altLang="en-US" sz="1100">
              <a:solidFill>
                <a:srgbClr val="000000"/>
              </a:solidFill>
              <a:ea typeface="標楷體" pitchFamily="65" charset="-120"/>
            </a:endParaRPr>
          </a:p>
          <a:p>
            <a:pPr latinLnBrk="1"/>
            <a:endParaRPr lang="ko-KR" altLang="en-US" sz="1100">
              <a:solidFill>
                <a:srgbClr val="000000"/>
              </a:solidFill>
              <a:ea typeface="標楷體" pitchFamily="65" charset="-120"/>
            </a:endParaRPr>
          </a:p>
          <a:p>
            <a:pPr latinLnBrk="1"/>
            <a:endParaRPr lang="ko-KR" altLang="en-US" sz="1100">
              <a:solidFill>
                <a:srgbClr val="000000"/>
              </a:solidFill>
              <a:ea typeface="標楷體" pitchFamily="65" charset="-120"/>
            </a:endParaRPr>
          </a:p>
          <a:p>
            <a:pPr latinLnBrk="1"/>
            <a:r>
              <a:rPr lang="ko-KR" altLang="en-US" sz="1100">
                <a:solidFill>
                  <a:srgbClr val="000000"/>
                </a:solidFill>
                <a:ea typeface="標楷體" pitchFamily="65" charset="-120"/>
              </a:rPr>
              <a:t> </a:t>
            </a:r>
            <a:endParaRPr lang="ko-KR" altLang="en-US" sz="1100">
              <a:solidFill>
                <a:srgbClr val="4D4D4D"/>
              </a:solidFill>
              <a:ea typeface="標楷體" pitchFamily="65" charset="-120"/>
            </a:endParaRPr>
          </a:p>
        </p:txBody>
      </p:sp>
      <p:sp>
        <p:nvSpPr>
          <p:cNvPr id="81927" name="AutoShape 7"/>
          <p:cNvSpPr>
            <a:spLocks noChangeArrowheads="1"/>
          </p:cNvSpPr>
          <p:nvPr/>
        </p:nvSpPr>
        <p:spPr bwMode="auto">
          <a:xfrm>
            <a:off x="6110288" y="2924175"/>
            <a:ext cx="3054350" cy="2011363"/>
          </a:xfrm>
          <a:prstGeom prst="leftArrowCallout">
            <a:avLst>
              <a:gd name="adj1" fmla="val 21315"/>
              <a:gd name="adj2" fmla="val 25000"/>
              <a:gd name="adj3" fmla="val 27706"/>
              <a:gd name="adj4" fmla="val 74741"/>
            </a:avLst>
          </a:prstGeom>
          <a:gradFill rotWithShape="1">
            <a:gsLst>
              <a:gs pos="0">
                <a:srgbClr val="94B3C8">
                  <a:alpha val="89998"/>
                </a:srgbClr>
              </a:gs>
              <a:gs pos="100000">
                <a:srgbClr val="44535D">
                  <a:alpha val="89998"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163500" prstMaterial="legacyMatte">
            <a:bevelT w="13500" h="13500" prst="angle"/>
            <a:bevelB w="13500" h="13500" prst="angle"/>
            <a:extrusionClr>
              <a:srgbClr val="94B3C8"/>
            </a:extrusionClr>
          </a:sp3d>
        </p:spPr>
        <p:txBody>
          <a:bodyPr wrap="none" anchor="ctr">
            <a:flatTx/>
          </a:bodyPr>
          <a:lstStyle/>
          <a:p>
            <a:pPr latinLnBrk="1"/>
            <a:endParaRPr lang="ko-KR" altLang="en-US" sz="1100">
              <a:solidFill>
                <a:srgbClr val="FFFFFF"/>
              </a:solidFill>
              <a:ea typeface="標楷體" pitchFamily="65" charset="-120"/>
            </a:endParaRPr>
          </a:p>
          <a:p>
            <a:pPr latinLnBrk="1"/>
            <a:endParaRPr lang="ko-KR" altLang="en-US" sz="1100">
              <a:solidFill>
                <a:srgbClr val="FFFFFF"/>
              </a:solidFill>
              <a:ea typeface="標楷體" pitchFamily="65" charset="-120"/>
            </a:endParaRPr>
          </a:p>
          <a:p>
            <a:pPr latinLnBrk="1"/>
            <a:endParaRPr lang="ko-KR" altLang="en-US" sz="1100">
              <a:solidFill>
                <a:srgbClr val="4D4D4D"/>
              </a:solidFill>
              <a:ea typeface="標楷體" pitchFamily="65" charset="-120"/>
            </a:endParaRPr>
          </a:p>
          <a:p>
            <a:pPr latinLnBrk="1"/>
            <a:r>
              <a:rPr lang="ko-KR" altLang="en-US" sz="1100">
                <a:solidFill>
                  <a:srgbClr val="000000"/>
                </a:solidFill>
                <a:ea typeface="標楷體" pitchFamily="65" charset="-120"/>
              </a:rPr>
              <a:t>  </a:t>
            </a:r>
          </a:p>
          <a:p>
            <a:pPr latinLnBrk="1"/>
            <a:endParaRPr lang="ko-KR" altLang="en-US" sz="1100">
              <a:solidFill>
                <a:srgbClr val="000000"/>
              </a:solidFill>
              <a:ea typeface="標楷體" pitchFamily="65" charset="-120"/>
            </a:endParaRPr>
          </a:p>
          <a:p>
            <a:pPr latinLnBrk="1"/>
            <a:r>
              <a:rPr lang="ko-KR" altLang="en-US" sz="1100">
                <a:solidFill>
                  <a:srgbClr val="000000"/>
                </a:solidFill>
                <a:ea typeface="標楷體" pitchFamily="65" charset="-120"/>
              </a:rPr>
              <a:t>  </a:t>
            </a:r>
            <a:endParaRPr lang="ko-KR" altLang="en-US" sz="1100">
              <a:solidFill>
                <a:srgbClr val="4D4D4D"/>
              </a:solidFill>
              <a:ea typeface="標楷體" pitchFamily="65" charset="-120"/>
            </a:endParaRPr>
          </a:p>
        </p:txBody>
      </p:sp>
      <p:sp>
        <p:nvSpPr>
          <p:cNvPr id="81928" name="AutoShape 8"/>
          <p:cNvSpPr>
            <a:spLocks noChangeArrowheads="1"/>
          </p:cNvSpPr>
          <p:nvPr/>
        </p:nvSpPr>
        <p:spPr bwMode="auto">
          <a:xfrm>
            <a:off x="3733800" y="1416050"/>
            <a:ext cx="2311400" cy="1927225"/>
          </a:xfrm>
          <a:prstGeom prst="downArrowCallout">
            <a:avLst>
              <a:gd name="adj1" fmla="val 30417"/>
              <a:gd name="adj2" fmla="val 28357"/>
              <a:gd name="adj3" fmla="val 19384"/>
              <a:gd name="adj4" fmla="val 72102"/>
            </a:avLst>
          </a:prstGeom>
          <a:gradFill rotWithShape="1">
            <a:gsLst>
              <a:gs pos="0">
                <a:srgbClr val="94B3C8">
                  <a:alpha val="89998"/>
                </a:srgbClr>
              </a:gs>
              <a:gs pos="100000">
                <a:srgbClr val="44535D">
                  <a:alpha val="89998"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163500" prstMaterial="legacyMatte">
            <a:bevelT w="13500" h="13500" prst="angle"/>
            <a:bevelB w="13500" h="13500" prst="angle"/>
            <a:extrusionClr>
              <a:srgbClr val="94B3C8"/>
            </a:extrusionClr>
          </a:sp3d>
        </p:spPr>
        <p:txBody>
          <a:bodyPr wrap="none" anchor="ctr">
            <a:flatTx/>
          </a:bodyPr>
          <a:lstStyle/>
          <a:p>
            <a:pPr latinLnBrk="1"/>
            <a:endParaRPr lang="zh-TW" altLang="zh-TW" sz="1100">
              <a:solidFill>
                <a:schemeClr val="bg2"/>
              </a:solidFill>
              <a:ea typeface="標楷體" pitchFamily="65" charset="-120"/>
            </a:endParaRPr>
          </a:p>
        </p:txBody>
      </p:sp>
      <p:sp>
        <p:nvSpPr>
          <p:cNvPr id="81929" name="AutoShape 9"/>
          <p:cNvSpPr>
            <a:spLocks noChangeArrowheads="1"/>
          </p:cNvSpPr>
          <p:nvPr/>
        </p:nvSpPr>
        <p:spPr bwMode="auto">
          <a:xfrm>
            <a:off x="3719513" y="4516438"/>
            <a:ext cx="2311400" cy="1425575"/>
          </a:xfrm>
          <a:prstGeom prst="upArrowCallout">
            <a:avLst>
              <a:gd name="adj1" fmla="val 46885"/>
              <a:gd name="adj2" fmla="val 37419"/>
              <a:gd name="adj3" fmla="val 13856"/>
              <a:gd name="adj4" fmla="val 76903"/>
            </a:avLst>
          </a:prstGeom>
          <a:gradFill rotWithShape="1">
            <a:gsLst>
              <a:gs pos="0">
                <a:srgbClr val="94B3C8">
                  <a:alpha val="89998"/>
                </a:srgbClr>
              </a:gs>
              <a:gs pos="100000">
                <a:srgbClr val="44535D">
                  <a:alpha val="89998"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t"/>
          </a:scene3d>
          <a:sp3d extrusionH="163500" prstMaterial="legacyMatte">
            <a:bevelT w="13500" h="13500" prst="angle"/>
            <a:bevelB w="13500" h="13500" prst="angle"/>
            <a:extrusionClr>
              <a:srgbClr val="94B3C8"/>
            </a:extrusionClr>
          </a:sp3d>
        </p:spPr>
        <p:txBody>
          <a:bodyPr wrap="none" anchor="ctr">
            <a:flatTx/>
          </a:bodyPr>
          <a:lstStyle/>
          <a:p>
            <a:pPr latinLnBrk="1"/>
            <a:endParaRPr lang="zh-TW" altLang="zh-TW" sz="1100">
              <a:ea typeface="標楷體" pitchFamily="65" charset="-120"/>
            </a:endParaRP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3733800" y="1416050"/>
            <a:ext cx="2311400" cy="45085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latinLnBrk="1"/>
            <a:r>
              <a:rPr lang="zh-TW" altLang="en-US" sz="2200" dirty="0" smtClean="0">
                <a:solidFill>
                  <a:srgbClr val="FFC000"/>
                </a:solidFill>
                <a:ea typeface="標楷體" pitchFamily="65" charset="-120"/>
              </a:rPr>
              <a:t>人口損失</a:t>
            </a:r>
            <a:endParaRPr lang="zh-TW" altLang="en-US" sz="2200" dirty="0">
              <a:solidFill>
                <a:srgbClr val="FFC000"/>
              </a:solidFill>
              <a:ea typeface="標楷體" pitchFamily="65" charset="-120"/>
            </a:endParaRP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679450" y="2924175"/>
            <a:ext cx="2228850" cy="4191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latinLnBrk="1"/>
            <a:r>
              <a:rPr lang="zh-TW" altLang="en-US" sz="2200" dirty="0" smtClean="0">
                <a:solidFill>
                  <a:srgbClr val="FFC000"/>
                </a:solidFill>
                <a:ea typeface="標楷體" pitchFamily="65" charset="-120"/>
              </a:rPr>
              <a:t>生態環境損失</a:t>
            </a:r>
            <a:endParaRPr lang="zh-TW" altLang="en-US" sz="2200" dirty="0">
              <a:solidFill>
                <a:srgbClr val="FFC000"/>
              </a:solidFill>
              <a:ea typeface="標楷體" pitchFamily="65" charset="-120"/>
            </a:endParaRP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6873875" y="2903538"/>
            <a:ext cx="2290763" cy="471487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latinLnBrk="1"/>
            <a:r>
              <a:rPr lang="zh-TW" altLang="en-US" sz="2200" dirty="0" smtClean="0">
                <a:solidFill>
                  <a:srgbClr val="FFC000"/>
                </a:solidFill>
                <a:ea typeface="標楷體" pitchFamily="65" charset="-120"/>
              </a:rPr>
              <a:t>經濟損失</a:t>
            </a:r>
            <a:endParaRPr lang="zh-TW" altLang="en-US" sz="2200" dirty="0">
              <a:solidFill>
                <a:srgbClr val="FFC000"/>
              </a:solidFill>
              <a:ea typeface="標楷體" pitchFamily="65" charset="-120"/>
            </a:endParaRPr>
          </a:p>
        </p:txBody>
      </p:sp>
      <p:sp>
        <p:nvSpPr>
          <p:cNvPr id="81933" name="Oval 13"/>
          <p:cNvSpPr>
            <a:spLocks noChangeArrowheads="1"/>
          </p:cNvSpPr>
          <p:nvPr/>
        </p:nvSpPr>
        <p:spPr bwMode="auto">
          <a:xfrm>
            <a:off x="3686175" y="3563938"/>
            <a:ext cx="2220913" cy="742950"/>
          </a:xfrm>
          <a:prstGeom prst="ellipse">
            <a:avLst/>
          </a:prstGeom>
          <a:solidFill>
            <a:srgbClr val="FF3300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 latinLnBrk="1"/>
            <a:r>
              <a:rPr lang="zh-TW" altLang="en-US" sz="2400" smtClean="0">
                <a:solidFill>
                  <a:srgbClr val="FFFFFF"/>
                </a:solidFill>
                <a:ea typeface="華康楷書體W5" pitchFamily="65" charset="-120"/>
              </a:rPr>
              <a:t>災損評估</a:t>
            </a:r>
            <a:endParaRPr lang="zh-TW" altLang="en-US" sz="2400">
              <a:solidFill>
                <a:srgbClr val="FFFFFF"/>
              </a:solidFill>
              <a:ea typeface="華康楷書體W5" pitchFamily="65" charset="-120"/>
            </a:endParaRP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3784600" y="1847850"/>
            <a:ext cx="2274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 indent="-85725" latinLnBrk="1">
              <a:buFontTx/>
              <a:buChar char="•"/>
            </a:pPr>
            <a:r>
              <a:rPr lang="zh-TW" altLang="en-US" smtClean="0">
                <a:solidFill>
                  <a:srgbClr val="FFFFFF"/>
                </a:solidFill>
                <a:ea typeface="標楷體" pitchFamily="65" charset="-120"/>
              </a:rPr>
              <a:t>依據受災地區人口資料評估受災人口</a:t>
            </a:r>
            <a:endParaRPr lang="zh-TW" altLang="en-US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6994525" y="3379788"/>
            <a:ext cx="170815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 indent="-85725" latinLnBrk="1">
              <a:lnSpc>
                <a:spcPct val="110000"/>
              </a:lnSpc>
              <a:buFontTx/>
              <a:buChar char="•"/>
            </a:pPr>
            <a:r>
              <a:rPr lang="zh-TW" altLang="en-US" smtClean="0">
                <a:solidFill>
                  <a:srgbClr val="FFFFFF"/>
                </a:solidFill>
                <a:ea typeface="標楷體" pitchFamily="65" charset="-120"/>
              </a:rPr>
              <a:t>公共財產損失</a:t>
            </a:r>
            <a:endParaRPr lang="zh-TW" altLang="en-US">
              <a:solidFill>
                <a:srgbClr val="FFFFFF"/>
              </a:solidFill>
              <a:ea typeface="標楷體" pitchFamily="65" charset="-120"/>
            </a:endParaRPr>
          </a:p>
          <a:p>
            <a:pPr marL="85725" indent="-85725" latinLnBrk="1">
              <a:lnSpc>
                <a:spcPct val="110000"/>
              </a:lnSpc>
              <a:buFontTx/>
              <a:buChar char="•"/>
            </a:pPr>
            <a:r>
              <a:rPr lang="zh-TW" altLang="en-US" smtClean="0">
                <a:solidFill>
                  <a:srgbClr val="FFFFFF"/>
                </a:solidFill>
                <a:ea typeface="標楷體" pitchFamily="65" charset="-120"/>
              </a:rPr>
              <a:t>工商業產值損失</a:t>
            </a:r>
            <a:endParaRPr lang="zh-TW" altLang="en-US">
              <a:solidFill>
                <a:srgbClr val="FFFFFF"/>
              </a:solidFill>
              <a:ea typeface="標楷體" pitchFamily="65" charset="-120"/>
            </a:endParaRPr>
          </a:p>
          <a:p>
            <a:pPr marL="85725" indent="-85725" latinLnBrk="1">
              <a:lnSpc>
                <a:spcPct val="110000"/>
              </a:lnSpc>
              <a:buFontTx/>
              <a:buChar char="•"/>
            </a:pPr>
            <a:r>
              <a:rPr lang="zh-TW" altLang="en-US" smtClean="0">
                <a:solidFill>
                  <a:srgbClr val="FFFFFF"/>
                </a:solidFill>
                <a:ea typeface="標楷體" pitchFamily="65" charset="-120"/>
              </a:rPr>
              <a:t>農業損失</a:t>
            </a:r>
            <a:endParaRPr lang="zh-TW" altLang="en-US">
              <a:solidFill>
                <a:srgbClr val="FFFFFF"/>
              </a:solidFill>
              <a:ea typeface="標楷體" pitchFamily="65" charset="-120"/>
            </a:endParaRPr>
          </a:p>
          <a:p>
            <a:pPr marL="85725" indent="-85725" latinLnBrk="1">
              <a:lnSpc>
                <a:spcPct val="110000"/>
              </a:lnSpc>
              <a:buFontTx/>
              <a:buChar char="•"/>
            </a:pPr>
            <a:r>
              <a:rPr lang="zh-TW" altLang="en-US" smtClean="0">
                <a:solidFill>
                  <a:srgbClr val="FFFFFF"/>
                </a:solidFill>
                <a:ea typeface="標楷體" pitchFamily="65" charset="-120"/>
              </a:rPr>
              <a:t>漁業損失</a:t>
            </a:r>
            <a:endParaRPr lang="zh-TW" altLang="en-US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3846513" y="4827588"/>
            <a:ext cx="202723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 indent="-85725" latinLnBrk="1">
              <a:lnSpc>
                <a:spcPct val="110000"/>
              </a:lnSpc>
              <a:buFontTx/>
              <a:buChar char="•"/>
            </a:pPr>
            <a:r>
              <a:rPr lang="zh-TW" altLang="en-US" smtClean="0">
                <a:solidFill>
                  <a:srgbClr val="FFFFFF"/>
                </a:solidFill>
                <a:ea typeface="標楷體" pitchFamily="65" charset="-120"/>
              </a:rPr>
              <a:t>標示受災區內政府公告之文化古蹟資產等資料</a:t>
            </a:r>
            <a:endParaRPr lang="zh-TW" altLang="en-US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81937" name="Text Box 17"/>
          <p:cNvSpPr txBox="1">
            <a:spLocks noChangeArrowheads="1"/>
          </p:cNvSpPr>
          <p:nvPr/>
        </p:nvSpPr>
        <p:spPr bwMode="auto">
          <a:xfrm>
            <a:off x="730250" y="3276600"/>
            <a:ext cx="202723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 indent="-85725" latinLnBrk="1">
              <a:lnSpc>
                <a:spcPct val="110000"/>
              </a:lnSpc>
              <a:buFontTx/>
              <a:buChar char="•"/>
            </a:pPr>
            <a:r>
              <a:rPr lang="zh-TW" altLang="en-US" smtClean="0">
                <a:solidFill>
                  <a:srgbClr val="FFFFFF"/>
                </a:solidFill>
                <a:ea typeface="標楷體" pitchFamily="65" charset="-120"/>
              </a:rPr>
              <a:t>國家生態保護區</a:t>
            </a:r>
            <a:endParaRPr lang="zh-TW" altLang="en-US">
              <a:solidFill>
                <a:srgbClr val="FFFFFF"/>
              </a:solidFill>
              <a:ea typeface="標楷體" pitchFamily="65" charset="-120"/>
            </a:endParaRPr>
          </a:p>
          <a:p>
            <a:pPr marL="85725" indent="-85725" latinLnBrk="1">
              <a:lnSpc>
                <a:spcPct val="110000"/>
              </a:lnSpc>
              <a:buFontTx/>
              <a:buChar char="•"/>
            </a:pPr>
            <a:r>
              <a:rPr lang="zh-TW" altLang="en-US" smtClean="0">
                <a:solidFill>
                  <a:srgbClr val="FFFFFF"/>
                </a:solidFill>
                <a:ea typeface="標楷體" pitchFamily="65" charset="-120"/>
              </a:rPr>
              <a:t>國家公園</a:t>
            </a:r>
            <a:endParaRPr lang="zh-TW" altLang="en-US">
              <a:solidFill>
                <a:srgbClr val="FFFFFF"/>
              </a:solidFill>
              <a:ea typeface="標楷體" pitchFamily="65" charset="-120"/>
            </a:endParaRPr>
          </a:p>
          <a:p>
            <a:pPr marL="85725" indent="-85725" latinLnBrk="1">
              <a:lnSpc>
                <a:spcPct val="110000"/>
              </a:lnSpc>
              <a:buFontTx/>
              <a:buChar char="•"/>
            </a:pPr>
            <a:r>
              <a:rPr lang="zh-TW" altLang="en-US" smtClean="0">
                <a:solidFill>
                  <a:srgbClr val="FFFFFF"/>
                </a:solidFill>
                <a:ea typeface="標楷體" pitchFamily="65" charset="-120"/>
              </a:rPr>
              <a:t>自然溼地</a:t>
            </a:r>
            <a:endParaRPr lang="zh-TW" altLang="en-US">
              <a:solidFill>
                <a:srgbClr val="FFFFFF"/>
              </a:solidFill>
              <a:ea typeface="標楷體" pitchFamily="65" charset="-120"/>
            </a:endParaRPr>
          </a:p>
          <a:p>
            <a:pPr marL="85725" indent="-85725" latinLnBrk="1">
              <a:lnSpc>
                <a:spcPct val="110000"/>
              </a:lnSpc>
              <a:buFontTx/>
              <a:buChar char="•"/>
            </a:pPr>
            <a:r>
              <a:rPr lang="zh-TW" altLang="en-US" smtClean="0">
                <a:solidFill>
                  <a:srgbClr val="FFFFFF"/>
                </a:solidFill>
                <a:ea typeface="標楷體" pitchFamily="65" charset="-120"/>
              </a:rPr>
              <a:t>稀有動植物棲地</a:t>
            </a:r>
            <a:endParaRPr lang="zh-TW" altLang="en-US">
              <a:solidFill>
                <a:srgbClr val="FFFFFF"/>
              </a:solidFill>
              <a:ea typeface="標楷體" pitchFamily="65" charset="-120"/>
            </a:endParaRPr>
          </a:p>
          <a:p>
            <a:pPr marL="85725" indent="-85725" latinLnBrk="1">
              <a:lnSpc>
                <a:spcPct val="110000"/>
              </a:lnSpc>
              <a:buFontTx/>
              <a:buChar char="•"/>
            </a:pPr>
            <a:r>
              <a:rPr lang="zh-TW" altLang="en-US" smtClean="0">
                <a:solidFill>
                  <a:srgbClr val="FFFFFF"/>
                </a:solidFill>
                <a:ea typeface="標楷體" pitchFamily="65" charset="-120"/>
              </a:rPr>
              <a:t>保育類動物棲地</a:t>
            </a:r>
            <a:endParaRPr lang="zh-TW" altLang="en-US">
              <a:solidFill>
                <a:srgbClr val="FFFFFF"/>
              </a:solidFill>
              <a:ea typeface="標楷體" pitchFamily="65" charset="-120"/>
            </a:endParaRPr>
          </a:p>
        </p:txBody>
      </p:sp>
      <p:sp>
        <p:nvSpPr>
          <p:cNvPr id="81938" name="Rectangle 18"/>
          <p:cNvSpPr>
            <a:spLocks noChangeArrowheads="1"/>
          </p:cNvSpPr>
          <p:nvPr/>
        </p:nvSpPr>
        <p:spPr bwMode="auto">
          <a:xfrm>
            <a:off x="0" y="6483350"/>
            <a:ext cx="6604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969" tIns="41985" rIns="83969" bIns="41985"/>
          <a:lstStyle/>
          <a:p>
            <a:pPr algn="ctr" defTabSz="839788"/>
            <a:fld id="{60DACF02-6954-4FF1-8A3B-AD6646AA8074}" type="slidenum">
              <a:rPr lang="en-US" altLang="zh-TW" sz="1500" i="1">
                <a:solidFill>
                  <a:srgbClr val="500F19"/>
                </a:solidFill>
              </a:rPr>
              <a:pPr algn="ctr" defTabSz="839788"/>
              <a:t>45</a:t>
            </a:fld>
            <a:endParaRPr lang="en-US" altLang="zh-TW" sz="1500" i="1">
              <a:solidFill>
                <a:srgbClr val="500F19"/>
              </a:solidFill>
            </a:endParaRPr>
          </a:p>
        </p:txBody>
      </p:sp>
      <p:sp>
        <p:nvSpPr>
          <p:cNvPr id="81939" name="Rectangle 30"/>
          <p:cNvSpPr>
            <a:spLocks noChangeArrowheads="1"/>
          </p:cNvSpPr>
          <p:nvPr/>
        </p:nvSpPr>
        <p:spPr bwMode="auto">
          <a:xfrm>
            <a:off x="0" y="-241300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1940" name="Rectangle 31"/>
          <p:cNvSpPr>
            <a:spLocks noChangeArrowheads="1"/>
          </p:cNvSpPr>
          <p:nvPr/>
        </p:nvSpPr>
        <p:spPr bwMode="auto">
          <a:xfrm>
            <a:off x="0" y="-169863"/>
            <a:ext cx="18415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1941" name="Rectangle 32"/>
          <p:cNvSpPr>
            <a:spLocks noChangeArrowheads="1"/>
          </p:cNvSpPr>
          <p:nvPr/>
        </p:nvSpPr>
        <p:spPr bwMode="auto">
          <a:xfrm>
            <a:off x="0" y="-169863"/>
            <a:ext cx="18415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1942" name="Rectangle 33"/>
          <p:cNvSpPr>
            <a:spLocks noChangeArrowheads="1"/>
          </p:cNvSpPr>
          <p:nvPr/>
        </p:nvSpPr>
        <p:spPr bwMode="auto">
          <a:xfrm>
            <a:off x="0" y="439738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57384" name="Text Box 40"/>
          <p:cNvSpPr txBox="1">
            <a:spLocks noChangeArrowheads="1"/>
          </p:cNvSpPr>
          <p:nvPr/>
        </p:nvSpPr>
        <p:spPr bwMode="auto">
          <a:xfrm>
            <a:off x="1803400" y="577219"/>
            <a:ext cx="2027238" cy="63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>
            <a:spAutoFit/>
          </a:bodyPr>
          <a:lstStyle/>
          <a:p>
            <a:pPr eaLnBrk="0" hangingPunct="0">
              <a:defRPr/>
            </a:pPr>
            <a:r>
              <a:rPr lang="zh-TW" alt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災損評估</a:t>
            </a:r>
            <a:endParaRPr lang="zh-TW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  <a:sym typeface="Wingdings" pitchFamily="2" charset="2"/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45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0" y="-241300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953000" y="1313766"/>
          <a:ext cx="4651980" cy="5630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Visio" r:id="rId4" imgW="7391791" imgH="8579569" progId="Visio.Drawing.11">
                  <p:embed/>
                </p:oleObj>
              </mc:Choice>
              <mc:Fallback>
                <p:oleObj name="Visio" r:id="rId4" imgW="7391791" imgH="8579569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707"/>
                      <a:stretch>
                        <a:fillRect/>
                      </a:stretch>
                    </p:blipFill>
                    <p:spPr bwMode="auto">
                      <a:xfrm>
                        <a:off x="4953000" y="1313766"/>
                        <a:ext cx="4651980" cy="56305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14"/>
          <p:cNvSpPr>
            <a:spLocks noChangeArrowheads="1"/>
          </p:cNvSpPr>
          <p:nvPr/>
        </p:nvSpPr>
        <p:spPr bwMode="auto">
          <a:xfrm>
            <a:off x="0" y="746125"/>
            <a:ext cx="184150" cy="3397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3079" name="Rectangle 15"/>
          <p:cNvSpPr>
            <a:spLocks noChangeArrowheads="1"/>
          </p:cNvSpPr>
          <p:nvPr/>
        </p:nvSpPr>
        <p:spPr bwMode="auto">
          <a:xfrm>
            <a:off x="0" y="-169863"/>
            <a:ext cx="18415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3080" name="Rectangle 16"/>
          <p:cNvSpPr>
            <a:spLocks noChangeArrowheads="1"/>
          </p:cNvSpPr>
          <p:nvPr/>
        </p:nvSpPr>
        <p:spPr bwMode="auto">
          <a:xfrm>
            <a:off x="0" y="-169863"/>
            <a:ext cx="18415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3081" name="Rectangle 17"/>
          <p:cNvSpPr>
            <a:spLocks noChangeArrowheads="1"/>
          </p:cNvSpPr>
          <p:nvPr/>
        </p:nvSpPr>
        <p:spPr bwMode="auto">
          <a:xfrm>
            <a:off x="0" y="439738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577975" y="593725"/>
            <a:ext cx="5265235" cy="56356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" pitchFamily="49" charset="-120"/>
                <a:ea typeface="華康中圓體" pitchFamily="49" charset="-120"/>
                <a:cs typeface="+mj-cs"/>
                <a:sym typeface="Wingdings" pitchFamily="2" charset="2"/>
              </a:rPr>
              <a:t>台灣的潰壩緊急應變計畫</a:t>
            </a:r>
            <a:endParaRPr kumimoji="0" lang="zh-TW" altLang="en-US" sz="3200" kern="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" pitchFamily="49" charset="-120"/>
              <a:ea typeface="華康中圓體" pitchFamily="49" charset="-120"/>
              <a:cs typeface="+mj-cs"/>
              <a:sym typeface="Wingdings" pitchFamily="2" charset="2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62490" y="1403775"/>
            <a:ext cx="4635515" cy="517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30000"/>
              </a:spcAft>
              <a:buClr>
                <a:schemeClr val="hlink"/>
              </a:buClr>
              <a:buSzTx/>
              <a:buFont typeface="Webdings" pitchFamily="18" charset="2"/>
              <a:buChar char="ý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台灣各水庫的緊急應變計畫，係參照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USBR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的模式擬定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30000"/>
              </a:spcAft>
              <a:buClr>
                <a:schemeClr val="hlink"/>
              </a:buClr>
              <a:buSzTx/>
              <a:buFont typeface="Webdings" pitchFamily="18" charset="2"/>
              <a:buChar char="ý"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『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水利建造物檢查及安全評估辦法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』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中第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12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條規定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，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潰壩緊急應變計畫內容：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SzTx/>
              <a:buFont typeface="Wingdings 3" pitchFamily="18" charset="2"/>
              <a:buChar char="Æ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</a:rPr>
              <a:t>受災區範圍、疏散路線與地點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SzTx/>
              <a:buFont typeface="Wingdings 3" pitchFamily="18" charset="2"/>
              <a:buChar char="Æ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</a:rPr>
              <a:t>緊急通知程序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SzTx/>
              <a:buFont typeface="Wingdings 3" pitchFamily="18" charset="2"/>
              <a:buChar char="Æ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</a:rPr>
              <a:t>居民疏散與安置計畫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SzTx/>
              <a:buFont typeface="Wingdings 3" pitchFamily="18" charset="2"/>
              <a:buChar char="Æ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</a:rPr>
              <a:t>人力、材料及機具動員計畫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20000"/>
              </a:spcAft>
              <a:buClr>
                <a:schemeClr val="accent1"/>
              </a:buClr>
              <a:buSzTx/>
              <a:buFont typeface="Wingdings 3" pitchFamily="18" charset="2"/>
              <a:buChar char="Æ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</a:rPr>
              <a:t>其他必要事項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30000"/>
              </a:spcAft>
              <a:buClr>
                <a:schemeClr val="hlink"/>
              </a:buClr>
              <a:buSzTx/>
              <a:buFont typeface="Webdings" pitchFamily="18" charset="2"/>
              <a:buChar char="ý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其他諸如污染、恐怖攻擊、洪水、地震、火災等的事件的情境處置，則於各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水庫戰備演練整備計畫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POP1體W5" pitchFamily="81" charset="-120"/>
                <a:ea typeface="華康POP1體W5" pitchFamily="81" charset="-120"/>
                <a:cs typeface="+mn-cs"/>
              </a:rPr>
              <a:t>中擬定 </a:t>
            </a: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46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47</a:t>
            </a:fld>
            <a:endParaRPr lang="en-US" altLang="zh-TW" dirty="0"/>
          </a:p>
        </p:txBody>
      </p:sp>
      <p:pic>
        <p:nvPicPr>
          <p:cNvPr id="189442" name="Picture 2" descr="被沖垮的巴陵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2920" y="3164707"/>
            <a:ext cx="5535615" cy="3693293"/>
          </a:xfrm>
          <a:prstGeom prst="rect">
            <a:avLst/>
          </a:prstGeom>
          <a:noFill/>
          <a:effectLst>
            <a:outerShdw blurRad="101600" dist="215900" dir="18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89444" name="Picture 4" descr="巴陵壩未潰壩時的情形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1262"/>
            <a:ext cx="4817985" cy="3613490"/>
          </a:xfrm>
          <a:prstGeom prst="rect">
            <a:avLst/>
          </a:prstGeom>
          <a:noFill/>
          <a:effectLst>
            <a:outerShdw blurRad="101600" dist="215900" dir="1800000" algn="tl" rotWithShape="0">
              <a:prstClr val="black">
                <a:alpha val="60000"/>
              </a:prst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77625" y="548680"/>
            <a:ext cx="6191250" cy="615950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57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zh-TW" altLang="en-US" sz="3600" kern="0" dirty="0" smtClean="0">
                <a:solidFill>
                  <a:schemeClr val="bg1"/>
                </a:solidFill>
                <a:latin typeface="+mj-ea"/>
                <a:ea typeface="+mj-ea"/>
              </a:rPr>
              <a:t>巴陵攔沙壩 </a:t>
            </a:r>
            <a:r>
              <a:rPr kumimoji="0" lang="en-US" altLang="zh-TW" sz="3600" kern="0" dirty="0" smtClean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kumimoji="0" lang="zh-TW" altLang="en-US" sz="3600" kern="0" dirty="0" smtClean="0">
                <a:solidFill>
                  <a:schemeClr val="bg1"/>
                </a:solidFill>
                <a:latin typeface="+mj-ea"/>
                <a:ea typeface="+mj-ea"/>
              </a:rPr>
              <a:t>基礎掏蝕</a:t>
            </a:r>
            <a:r>
              <a:rPr kumimoji="0" lang="en-US" altLang="zh-TW" sz="3600" kern="0" dirty="0" smtClean="0">
                <a:solidFill>
                  <a:schemeClr val="bg1"/>
                </a:solidFill>
                <a:latin typeface="+mj-ea"/>
                <a:ea typeface="+mj-ea"/>
              </a:rPr>
              <a:t>)</a:t>
            </a:r>
            <a:endParaRPr kumimoji="0" lang="en-US" altLang="zh-TW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48</a:t>
            </a:fld>
            <a:endParaRPr lang="en-US" altLang="zh-TW" dirty="0"/>
          </a:p>
        </p:txBody>
      </p:sp>
      <p:pic>
        <p:nvPicPr>
          <p:cNvPr id="202756" name="Picture 4" descr="http://wrm.hre.ntou.edu.tw/wrm/921/sge/921-n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915" y="2933945"/>
            <a:ext cx="5493060" cy="3711527"/>
          </a:xfrm>
          <a:prstGeom prst="rect">
            <a:avLst/>
          </a:prstGeom>
          <a:noFill/>
          <a:effectLst>
            <a:outerShdw blurRad="101600" dist="215900" dir="18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2" descr="圖1.石岡水壩。九二一地震毀壞南側閘門後經修復之石岡壩空照圖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13765"/>
            <a:ext cx="4680445" cy="3128730"/>
          </a:xfrm>
          <a:prstGeom prst="rect">
            <a:avLst/>
          </a:prstGeom>
          <a:noFill/>
          <a:effectLst>
            <a:outerShdw blurRad="101600" dist="215900" dir="1800000" algn="tl" rotWithShape="0">
              <a:prstClr val="black">
                <a:alpha val="60000"/>
              </a:prstClr>
            </a:outerShdw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77625" y="548680"/>
            <a:ext cx="6191250" cy="615950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57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zh-TW" altLang="en-US" sz="3600" kern="0" dirty="0" smtClean="0">
                <a:solidFill>
                  <a:schemeClr val="bg1"/>
                </a:solidFill>
                <a:latin typeface="+mj-ea"/>
                <a:ea typeface="+mj-ea"/>
              </a:rPr>
              <a:t>石岡壩 </a:t>
            </a:r>
            <a:r>
              <a:rPr kumimoji="0" lang="en-US" altLang="zh-TW" sz="3600" kern="0" dirty="0" smtClean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kumimoji="0" lang="zh-TW" altLang="en-US" sz="3600" kern="0" dirty="0" smtClean="0">
                <a:solidFill>
                  <a:schemeClr val="bg1"/>
                </a:solidFill>
                <a:latin typeface="+mj-ea"/>
                <a:ea typeface="+mj-ea"/>
              </a:rPr>
              <a:t>斷層錯動</a:t>
            </a:r>
            <a:r>
              <a:rPr kumimoji="0" lang="en-US" altLang="zh-TW" sz="3600" kern="0" dirty="0" smtClean="0">
                <a:solidFill>
                  <a:schemeClr val="bg1"/>
                </a:solidFill>
                <a:latin typeface="+mj-ea"/>
                <a:ea typeface="+mj-ea"/>
              </a:rPr>
              <a:t>)</a:t>
            </a:r>
            <a:endParaRPr kumimoji="0" lang="en-US" altLang="zh-TW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2313" y="638175"/>
            <a:ext cx="7426325" cy="1612900"/>
          </a:xfrm>
        </p:spPr>
        <p:txBody>
          <a:bodyPr/>
          <a:lstStyle/>
          <a:p>
            <a:pPr algn="r" eaLnBrk="1" hangingPunct="1">
              <a:defRPr/>
            </a:pPr>
            <a:r>
              <a:rPr lang="zh-TW" altLang="en-US" sz="3600" smtClean="0"/>
              <a:t>水庫風險評估與風險管理</a:t>
            </a:r>
            <a:endParaRPr lang="zh-TW" altLang="en-US" sz="3600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49</a:t>
            </a:fld>
            <a:endParaRPr lang="en-US" altLang="zh-TW"/>
          </a:p>
        </p:txBody>
      </p:sp>
    </p:spTree>
  </p:cSld>
  <p:clrMapOvr>
    <a:masterClrMapping/>
  </p:clrMapOvr>
  <p:transition advTm="117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137465" y="3482627"/>
            <a:ext cx="7245806" cy="3375373"/>
            <a:chOff x="661988" y="2774950"/>
            <a:chExt cx="7781925" cy="3781425"/>
          </a:xfrm>
        </p:grpSpPr>
        <p:pic>
          <p:nvPicPr>
            <p:cNvPr id="38922" name="Picture 8" descr="0809-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1988" y="2774950"/>
              <a:ext cx="7781925" cy="378142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  <p:sp>
          <p:nvSpPr>
            <p:cNvPr id="40971" name="Oval 6"/>
            <p:cNvSpPr>
              <a:spLocks noChangeArrowheads="1"/>
            </p:cNvSpPr>
            <p:nvPr/>
          </p:nvSpPr>
          <p:spPr bwMode="auto">
            <a:xfrm>
              <a:off x="1368425" y="3181350"/>
              <a:ext cx="1905000" cy="8413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prstShdw prst="shdw17" dist="17961" dir="2700000">
                <a:srgbClr val="990000">
                  <a:alpha val="50000"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0972" name="Text Box 10"/>
            <p:cNvSpPr txBox="1">
              <a:spLocks noChangeArrowheads="1"/>
            </p:cNvSpPr>
            <p:nvPr/>
          </p:nvSpPr>
          <p:spPr bwMode="auto">
            <a:xfrm>
              <a:off x="2819498" y="2814638"/>
              <a:ext cx="4188773" cy="45456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00"/>
                </a:buClr>
              </a:pPr>
              <a:r>
                <a:rPr lang="zh-TW" altLang="en-US" sz="2000" smtClean="0">
                  <a:solidFill>
                    <a:srgbClr val="FF0000"/>
                  </a:solidFill>
                  <a:latin typeface="+mj-ea"/>
                  <a:ea typeface="+mj-ea"/>
                  <a:cs typeface="Times New Roman" pitchFamily="18" charset="0"/>
                </a:rPr>
                <a:t>河川上游坡降多超過</a:t>
              </a:r>
              <a:r>
                <a:rPr lang="en-US" altLang="zh-TW" sz="1800" smtClean="0">
                  <a:solidFill>
                    <a:srgbClr val="FF0000"/>
                  </a:solidFill>
                  <a:latin typeface="+mn-lt"/>
                  <a:ea typeface="+mj-ea"/>
                  <a:cs typeface="Times New Roman" pitchFamily="18" charset="0"/>
                </a:rPr>
                <a:t>1/1</a:t>
              </a:r>
              <a:r>
                <a:rPr lang="en-US" altLang="zh-TW" sz="1800" smtClean="0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00</a:t>
              </a:r>
              <a:endParaRPr lang="en-US" altLang="zh-TW" sz="1800" dirty="0">
                <a:solidFill>
                  <a:srgbClr val="FF0000"/>
                </a:solidFill>
                <a:latin typeface="+mn-lt"/>
                <a:cs typeface="Times New Roman" pitchFamily="18" charset="0"/>
              </a:endParaRPr>
            </a:p>
          </p:txBody>
        </p:sp>
      </p:grpSp>
      <p:pic>
        <p:nvPicPr>
          <p:cNvPr id="29" name="Picture 4" descr="泰平-2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8086" y="1319761"/>
            <a:ext cx="4159314" cy="2901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4" name="Text Box 22"/>
          <p:cNvSpPr txBox="1">
            <a:spLocks noChangeArrowheads="1"/>
          </p:cNvSpPr>
          <p:nvPr/>
        </p:nvSpPr>
        <p:spPr bwMode="auto">
          <a:xfrm>
            <a:off x="317485" y="1330315"/>
            <a:ext cx="5130570" cy="207441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rIns="0" anchor="ctr">
            <a:spAutoFit/>
          </a:bodyPr>
          <a:lstStyle/>
          <a:p>
            <a:pPr marL="361950" indent="-361950" algn="just" eaLnBrk="0" hangingPunct="0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Blip>
                <a:blip r:embed="rId5"/>
              </a:buBlip>
            </a:pPr>
            <a:r>
              <a:rPr lang="zh-TW" altLang="en-US" sz="2100" dirty="0" smtClean="0">
                <a:latin typeface="+mn-lt"/>
                <a:ea typeface="華康POP1體W5" pitchFamily="81" charset="-120"/>
              </a:rPr>
              <a:t>河川坡陡流急，且集水區地質不佳，不利水源利用及防洪治水</a:t>
            </a:r>
            <a:endParaRPr lang="en-US" altLang="zh-TW" sz="2100" dirty="0" smtClean="0">
              <a:latin typeface="+mn-lt"/>
              <a:ea typeface="華康POP1體W5" pitchFamily="81" charset="-120"/>
            </a:endParaRPr>
          </a:p>
          <a:p>
            <a:pPr marL="504000" lvl="1" algn="just" eaLnBrk="0" hangingPunct="0">
              <a:lnSpc>
                <a:spcPct val="120000"/>
              </a:lnSpc>
              <a:spcBef>
                <a:spcPct val="20000"/>
              </a:spcBef>
              <a:buClr>
                <a:srgbClr val="0070C0"/>
              </a:buClr>
              <a:buFont typeface="Wingdings 3" pitchFamily="18" charset="2"/>
              <a:buChar char="Æ"/>
            </a:pPr>
            <a:r>
              <a:rPr lang="zh-TW" altLang="en-US" sz="2000" dirty="0" smtClean="0">
                <a:latin typeface="+mn-lt"/>
                <a:ea typeface="華康POP1體W5" pitchFamily="81" charset="-120"/>
              </a:rPr>
              <a:t> </a:t>
            </a:r>
            <a:r>
              <a:rPr lang="zh-TW" altLang="en-US" sz="1800" dirty="0" smtClean="0">
                <a:latin typeface="+mn-lt"/>
                <a:ea typeface="華康POP1體W5" pitchFamily="81" charset="-120"/>
              </a:rPr>
              <a:t>地形陡峻→</a:t>
            </a:r>
            <a:r>
              <a:rPr lang="en-US" altLang="zh-TW" sz="1800" dirty="0" smtClean="0">
                <a:latin typeface="+mn-lt"/>
                <a:ea typeface="華康POP1體W5" pitchFamily="81" charset="-120"/>
              </a:rPr>
              <a:t>3/4</a:t>
            </a:r>
            <a:r>
              <a:rPr lang="zh-TW" altLang="en-US" sz="1800" dirty="0" smtClean="0">
                <a:latin typeface="+mn-lt"/>
                <a:ea typeface="華康POP1體W5" pitchFamily="81" charset="-120"/>
              </a:rPr>
              <a:t>以上雨量直流入海</a:t>
            </a:r>
            <a:endParaRPr lang="en-US" altLang="zh-TW" sz="1800" dirty="0" smtClean="0">
              <a:latin typeface="+mn-lt"/>
              <a:ea typeface="華康POP1體W5" pitchFamily="81" charset="-120"/>
            </a:endParaRPr>
          </a:p>
          <a:p>
            <a:pPr marL="504000" lvl="1" algn="just" eaLnBrk="0" hangingPunct="0">
              <a:lnSpc>
                <a:spcPct val="120000"/>
              </a:lnSpc>
              <a:spcBef>
                <a:spcPct val="20000"/>
              </a:spcBef>
              <a:buClr>
                <a:srgbClr val="0070C0"/>
              </a:buClr>
              <a:buFont typeface="Wingdings 3" pitchFamily="18" charset="2"/>
              <a:buChar char="Æ"/>
            </a:pPr>
            <a:r>
              <a:rPr lang="zh-TW" altLang="en-US" sz="1800" dirty="0" smtClean="0">
                <a:latin typeface="+mn-lt"/>
                <a:ea typeface="華康POP1體W5" pitchFamily="81" charset="-120"/>
              </a:rPr>
              <a:t> 地質破碎→易沖刷、河川輸砂量大</a:t>
            </a:r>
            <a:endParaRPr lang="en-US" altLang="zh-TW" sz="1800" dirty="0" smtClean="0">
              <a:latin typeface="+mn-lt"/>
              <a:ea typeface="華康POP1體W5" pitchFamily="81" charset="-120"/>
            </a:endParaRPr>
          </a:p>
          <a:p>
            <a:pPr marL="504000" lvl="1" algn="just" eaLnBrk="0" hangingPunct="0">
              <a:lnSpc>
                <a:spcPct val="120000"/>
              </a:lnSpc>
              <a:spcBef>
                <a:spcPct val="20000"/>
              </a:spcBef>
              <a:buClr>
                <a:srgbClr val="0070C0"/>
              </a:buClr>
              <a:buFont typeface="Wingdings 3" pitchFamily="18" charset="2"/>
              <a:buChar char="Æ"/>
            </a:pPr>
            <a:r>
              <a:rPr lang="en-US" altLang="zh-TW" sz="1800" dirty="0" smtClean="0">
                <a:latin typeface="+mn-lt"/>
                <a:ea typeface="華康POP1體W5" pitchFamily="81" charset="-120"/>
              </a:rPr>
              <a:t> 921</a:t>
            </a:r>
            <a:r>
              <a:rPr lang="zh-TW" altLang="en-US" sz="1800" dirty="0" smtClean="0">
                <a:latin typeface="+mn-lt"/>
                <a:ea typeface="華康POP1體W5" pitchFamily="81" charset="-120"/>
              </a:rPr>
              <a:t>地震、莫拉克風災→地質更加鬆動</a:t>
            </a:r>
            <a:endParaRPr lang="en-US" altLang="zh-TW" sz="1800" dirty="0" smtClean="0">
              <a:latin typeface="+mn-lt"/>
              <a:ea typeface="華康POP1體W5" pitchFamily="81" charset="-120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1667635" y="548680"/>
            <a:ext cx="2970330" cy="675075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2800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台灣的水環境</a:t>
            </a:r>
            <a:endParaRPr kumimoji="0" lang="en-US" altLang="zh-TW" sz="28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5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台灣地區壩堰缺陷來源分析</a:t>
            </a:r>
            <a:endParaRPr lang="zh-TW" altLang="en-US" dirty="0" smtClean="0"/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0" y="1414463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262061"/>
              </p:ext>
            </p:extLst>
          </p:nvPr>
        </p:nvGraphicFramePr>
        <p:xfrm>
          <a:off x="2450" y="1988840"/>
          <a:ext cx="6440488" cy="476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Picture" r:id="rId4" imgW="5448240" imgH="4029120" progId="Word.Picture.8">
                  <p:embed/>
                </p:oleObj>
              </mc:Choice>
              <mc:Fallback>
                <p:oleObj name="Picture" r:id="rId4" imgW="5448240" imgH="402912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0" y="1988840"/>
                        <a:ext cx="6440488" cy="47656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1890713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229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367557"/>
              </p:ext>
            </p:extLst>
          </p:nvPr>
        </p:nvGraphicFramePr>
        <p:xfrm>
          <a:off x="5448300" y="1223963"/>
          <a:ext cx="4459288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Picture" r:id="rId6" imgW="5257800" imgH="3079080" progId="Word.Picture.8">
                  <p:embed/>
                </p:oleObj>
              </mc:Choice>
              <mc:Fallback>
                <p:oleObj name="Picture" r:id="rId6" imgW="5257800" imgH="3079080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1223963"/>
                        <a:ext cx="4459288" cy="2609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手繪多邊形 1"/>
          <p:cNvSpPr/>
          <p:nvPr/>
        </p:nvSpPr>
        <p:spPr bwMode="auto">
          <a:xfrm>
            <a:off x="1400174" y="1871663"/>
            <a:ext cx="1914525" cy="2771774"/>
          </a:xfrm>
          <a:custGeom>
            <a:avLst/>
            <a:gdLst>
              <a:gd name="connsiteX0" fmla="*/ 0 w 1885950"/>
              <a:gd name="connsiteY0" fmla="*/ 2786062 h 2786062"/>
              <a:gd name="connsiteX1" fmla="*/ 1885950 w 1885950"/>
              <a:gd name="connsiteY1" fmla="*/ 2414587 h 2786062"/>
              <a:gd name="connsiteX2" fmla="*/ 1857375 w 1885950"/>
              <a:gd name="connsiteY2" fmla="*/ 0 h 2786062"/>
              <a:gd name="connsiteX0" fmla="*/ 0 w 1914525"/>
              <a:gd name="connsiteY0" fmla="*/ 2771774 h 2771774"/>
              <a:gd name="connsiteX1" fmla="*/ 1914525 w 1914525"/>
              <a:gd name="connsiteY1" fmla="*/ 2414587 h 2771774"/>
              <a:gd name="connsiteX2" fmla="*/ 1885950 w 1914525"/>
              <a:gd name="connsiteY2" fmla="*/ 0 h 277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4525" h="2771774">
                <a:moveTo>
                  <a:pt x="0" y="2771774"/>
                </a:moveTo>
                <a:lnTo>
                  <a:pt x="1914525" y="2414587"/>
                </a:lnTo>
                <a:lnTo>
                  <a:pt x="1885950" y="0"/>
                </a:ln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手繪多邊形 8"/>
          <p:cNvSpPr>
            <a:spLocks noChangeAspect="1"/>
          </p:cNvSpPr>
          <p:nvPr/>
        </p:nvSpPr>
        <p:spPr bwMode="auto">
          <a:xfrm>
            <a:off x="6298322" y="863715"/>
            <a:ext cx="1354978" cy="1961684"/>
          </a:xfrm>
          <a:custGeom>
            <a:avLst/>
            <a:gdLst>
              <a:gd name="connsiteX0" fmla="*/ 0 w 1885950"/>
              <a:gd name="connsiteY0" fmla="*/ 2786062 h 2786062"/>
              <a:gd name="connsiteX1" fmla="*/ 1885950 w 1885950"/>
              <a:gd name="connsiteY1" fmla="*/ 2414587 h 2786062"/>
              <a:gd name="connsiteX2" fmla="*/ 1857375 w 1885950"/>
              <a:gd name="connsiteY2" fmla="*/ 0 h 2786062"/>
              <a:gd name="connsiteX0" fmla="*/ 0 w 1914525"/>
              <a:gd name="connsiteY0" fmla="*/ 2771774 h 2771774"/>
              <a:gd name="connsiteX1" fmla="*/ 1914525 w 1914525"/>
              <a:gd name="connsiteY1" fmla="*/ 2414587 h 2771774"/>
              <a:gd name="connsiteX2" fmla="*/ 1885950 w 1914525"/>
              <a:gd name="connsiteY2" fmla="*/ 0 h 277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4525" h="2771774">
                <a:moveTo>
                  <a:pt x="0" y="2771774"/>
                </a:moveTo>
                <a:lnTo>
                  <a:pt x="1914525" y="2414587"/>
                </a:lnTo>
                <a:lnTo>
                  <a:pt x="1885950" y="0"/>
                </a:ln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50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9003450" y="6489340"/>
            <a:ext cx="902550" cy="368660"/>
          </a:xfrm>
        </p:spPr>
        <p:txBody>
          <a:bodyPr/>
          <a:lstStyle/>
          <a:p>
            <a:fld id="{56EE04E9-8F5B-4ED2-ABA5-2409914D34DB}" type="slidenum">
              <a:rPr lang="zh-TW" altLang="en-US"/>
              <a:pPr/>
              <a:t>51</a:t>
            </a:fld>
            <a:endParaRPr lang="en-US" altLang="zh-TW" dirty="0"/>
          </a:p>
        </p:txBody>
      </p:sp>
      <p:sp>
        <p:nvSpPr>
          <p:cNvPr id="25088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國際壩安全管理 </a:t>
            </a:r>
            <a:r>
              <a:rPr lang="zh-TW" altLang="en-US" sz="2000" smtClean="0">
                <a:sym typeface="Wingdings 3" pitchFamily="18" charset="2"/>
              </a:rPr>
              <a:t> 發展沿革</a:t>
            </a:r>
            <a:endParaRPr lang="zh-TW" altLang="en-US" sz="2000">
              <a:sym typeface="Wingdings 3" pitchFamily="18" charset="2"/>
            </a:endParaRPr>
          </a:p>
        </p:txBody>
      </p:sp>
      <p:pic>
        <p:nvPicPr>
          <p:cNvPr id="250887" name="Picture 7" descr="ANd9GcQuGYKgQ0zpAL_ga7YNdyd47DuCVY7qN06Hk4xgcH-N53YrHjiXu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020" y="3086101"/>
            <a:ext cx="3878130" cy="3502025"/>
          </a:xfrm>
          <a:prstGeom prst="rect">
            <a:avLst/>
          </a:prstGeom>
          <a:noFill/>
          <a:effectLst>
            <a:outerShdw dist="107763" dir="2700000" algn="ctr" rotWithShape="0">
              <a:schemeClr val="tx1"/>
            </a:outerShdw>
          </a:effectLst>
        </p:spPr>
      </p:pic>
      <p:sp>
        <p:nvSpPr>
          <p:cNvPr id="250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937" y="1468438"/>
            <a:ext cx="8712537" cy="4930892"/>
          </a:xfrm>
        </p:spPr>
        <p:txBody>
          <a:bodyPr/>
          <a:lstStyle/>
          <a:p>
            <a:r>
              <a:rPr lang="zh-TW" altLang="en-US" dirty="0" smtClean="0"/>
              <a:t>壩安全管理</a:t>
            </a:r>
            <a:endParaRPr lang="zh-TW" altLang="en-US" dirty="0"/>
          </a:p>
          <a:p>
            <a:pPr lvl="1"/>
            <a:r>
              <a:rPr lang="zh-TW" altLang="en-US" dirty="0" smtClean="0">
                <a:solidFill>
                  <a:srgbClr val="000066"/>
                </a:solidFill>
              </a:rPr>
              <a:t>是一種管理思維而非制度</a:t>
            </a:r>
            <a:endParaRPr lang="zh-TW" altLang="en-US" dirty="0">
              <a:solidFill>
                <a:srgbClr val="000066"/>
              </a:solidFill>
            </a:endParaRPr>
          </a:p>
          <a:p>
            <a:r>
              <a:rPr lang="zh-TW" altLang="en-US" dirty="0" smtClean="0"/>
              <a:t>國際大壩安全管理經歷了三個發展階段，形成了完整的現代大壩安全管理方法和體系</a:t>
            </a:r>
            <a:endParaRPr lang="zh-TW" altLang="en-US" dirty="0"/>
          </a:p>
          <a:p>
            <a:pPr lvl="1">
              <a:spcBef>
                <a:spcPct val="30000"/>
              </a:spcBef>
            </a:pPr>
            <a:r>
              <a:rPr lang="en-US" altLang="zh-TW" dirty="0">
                <a:solidFill>
                  <a:srgbClr val="000066"/>
                </a:solidFill>
              </a:rPr>
              <a:t>Standard-Based </a:t>
            </a:r>
            <a:r>
              <a:rPr lang="en-US" altLang="zh-TW" dirty="0" smtClean="0">
                <a:solidFill>
                  <a:srgbClr val="000066"/>
                </a:solidFill>
              </a:rPr>
              <a:t>(</a:t>
            </a:r>
            <a:r>
              <a:rPr lang="zh-TW" altLang="en-US" dirty="0" smtClean="0">
                <a:solidFill>
                  <a:srgbClr val="000066"/>
                </a:solidFill>
              </a:rPr>
              <a:t>標準導向</a:t>
            </a:r>
            <a:r>
              <a:rPr lang="en-US" altLang="zh-TW" dirty="0" smtClean="0">
                <a:solidFill>
                  <a:srgbClr val="000066"/>
                </a:solidFill>
              </a:rPr>
              <a:t>)</a:t>
            </a:r>
            <a:endParaRPr lang="en-US" altLang="zh-TW" dirty="0">
              <a:solidFill>
                <a:srgbClr val="000066"/>
              </a:solidFill>
            </a:endParaRPr>
          </a:p>
          <a:p>
            <a:pPr lvl="1">
              <a:spcBef>
                <a:spcPct val="30000"/>
              </a:spcBef>
            </a:pPr>
            <a:r>
              <a:rPr lang="en-US" altLang="zh-TW" dirty="0">
                <a:solidFill>
                  <a:srgbClr val="000066"/>
                </a:solidFill>
              </a:rPr>
              <a:t>Risk-Based </a:t>
            </a:r>
            <a:r>
              <a:rPr lang="en-US" altLang="zh-TW" dirty="0" smtClean="0">
                <a:solidFill>
                  <a:srgbClr val="000066"/>
                </a:solidFill>
              </a:rPr>
              <a:t>(</a:t>
            </a:r>
            <a:r>
              <a:rPr lang="zh-TW" altLang="en-US" dirty="0" smtClean="0">
                <a:solidFill>
                  <a:srgbClr val="000066"/>
                </a:solidFill>
              </a:rPr>
              <a:t>風險導向</a:t>
            </a:r>
            <a:r>
              <a:rPr lang="en-US" altLang="zh-TW" dirty="0" smtClean="0">
                <a:solidFill>
                  <a:srgbClr val="000066"/>
                </a:solidFill>
              </a:rPr>
              <a:t>)</a:t>
            </a:r>
            <a:endParaRPr lang="zh-TW" altLang="en-US" dirty="0">
              <a:solidFill>
                <a:srgbClr val="000066"/>
              </a:solidFill>
            </a:endParaRPr>
          </a:p>
          <a:p>
            <a:pPr lvl="1">
              <a:spcBef>
                <a:spcPct val="30000"/>
              </a:spcBef>
            </a:pPr>
            <a:r>
              <a:rPr lang="en-US" altLang="zh-TW" dirty="0">
                <a:solidFill>
                  <a:srgbClr val="000066"/>
                </a:solidFill>
              </a:rPr>
              <a:t>Risk-Informed </a:t>
            </a:r>
            <a:r>
              <a:rPr lang="en-US" altLang="zh-TW" dirty="0" smtClean="0">
                <a:solidFill>
                  <a:srgbClr val="000066"/>
                </a:solidFill>
              </a:rPr>
              <a:t>(</a:t>
            </a:r>
            <a:r>
              <a:rPr lang="zh-TW" altLang="en-US" dirty="0" smtClean="0">
                <a:solidFill>
                  <a:srgbClr val="000066"/>
                </a:solidFill>
              </a:rPr>
              <a:t>風險告知</a:t>
            </a:r>
            <a:r>
              <a:rPr lang="en-US" altLang="zh-TW" dirty="0" smtClean="0">
                <a:solidFill>
                  <a:srgbClr val="000066"/>
                </a:solidFill>
              </a:rPr>
              <a:t>)</a:t>
            </a:r>
            <a:endParaRPr lang="zh-TW" altLang="en-US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advTm="46847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編號版面配置區 6"/>
          <p:cNvSpPr>
            <a:spLocks noGrp="1"/>
          </p:cNvSpPr>
          <p:nvPr>
            <p:ph type="sldNum" sz="quarter" idx="13"/>
          </p:nvPr>
        </p:nvSpPr>
        <p:spPr>
          <a:xfrm>
            <a:off x="9050597" y="6492515"/>
            <a:ext cx="855403" cy="365485"/>
          </a:xfrm>
          <a:noFill/>
        </p:spPr>
        <p:txBody>
          <a:bodyPr/>
          <a:lstStyle/>
          <a:p>
            <a:fld id="{EB7449E4-20BB-4577-BBE5-22693A054514}" type="slidenum">
              <a:rPr lang="zh-TW" altLang="en-US" smtClean="0"/>
              <a:pPr/>
              <a:t>52</a:t>
            </a:fld>
            <a:endParaRPr lang="en-US" altLang="zh-TW" dirty="0" smtClean="0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938" y="1360488"/>
            <a:ext cx="8915400" cy="5319712"/>
          </a:xfrm>
        </p:spPr>
        <p:txBody>
          <a:bodyPr/>
          <a:lstStyle/>
          <a:p>
            <a:r>
              <a:rPr lang="zh-TW" altLang="en-US" dirty="0" smtClean="0"/>
              <a:t>標準導向的壩安全管理</a:t>
            </a:r>
            <a:r>
              <a:rPr lang="en-US" altLang="zh-TW" sz="2000" dirty="0" smtClean="0"/>
              <a:t>(</a:t>
            </a:r>
            <a:r>
              <a:rPr lang="zh-TW" altLang="en-US" sz="2000" dirty="0" smtClean="0">
                <a:solidFill>
                  <a:srgbClr val="0033CC"/>
                </a:solidFill>
              </a:rPr>
              <a:t>台灣目前所採用</a:t>
            </a:r>
            <a:r>
              <a:rPr lang="en-US" altLang="zh-TW" sz="2000" dirty="0" smtClean="0"/>
              <a:t>)</a:t>
            </a:r>
          </a:p>
          <a:p>
            <a:pPr lvl="1"/>
            <a:r>
              <a:rPr lang="zh-TW" altLang="en-US" sz="2100" dirty="0" smtClean="0">
                <a:solidFill>
                  <a:schemeClr val="tx1"/>
                </a:solidFill>
              </a:rPr>
              <a:t>依據世界大壩協會之定義</a:t>
            </a:r>
            <a:r>
              <a:rPr lang="en-US" altLang="zh-TW" sz="2100" dirty="0" smtClean="0">
                <a:solidFill>
                  <a:schemeClr val="tx1"/>
                </a:solidFill>
              </a:rPr>
              <a:t>(ICOLD, 2005)</a:t>
            </a:r>
            <a:r>
              <a:rPr lang="zh-TW" altLang="en-US" sz="2100" dirty="0" smtClean="0">
                <a:solidFill>
                  <a:schemeClr val="tx1"/>
                </a:solidFill>
              </a:rPr>
              <a:t>，標準導向之安全管理是「一種</a:t>
            </a:r>
            <a:r>
              <a:rPr lang="zh-TW" altLang="en-US" sz="2100" dirty="0" smtClean="0">
                <a:solidFill>
                  <a:srgbClr val="0033CC"/>
                </a:solidFill>
              </a:rPr>
              <a:t>傳統</a:t>
            </a:r>
            <a:r>
              <a:rPr lang="zh-TW" altLang="en-US" sz="2100" dirty="0" smtClean="0">
                <a:solidFill>
                  <a:schemeClr val="tx1"/>
                </a:solidFill>
              </a:rPr>
              <a:t>的壩工管理模式，壩的</a:t>
            </a:r>
            <a:r>
              <a:rPr lang="zh-TW" altLang="en-US" sz="2100" dirty="0" smtClean="0">
                <a:solidFill>
                  <a:srgbClr val="FF0000"/>
                </a:solidFill>
              </a:rPr>
              <a:t>風險</a:t>
            </a:r>
            <a:r>
              <a:rPr lang="zh-TW" altLang="en-US" sz="2100" dirty="0" smtClean="0">
                <a:solidFill>
                  <a:schemeClr val="tx1"/>
                </a:solidFill>
              </a:rPr>
              <a:t>係藉由遵循各種已制定的規範、標準及準則來進行大壩設計</a:t>
            </a:r>
            <a:r>
              <a:rPr lang="zh-TW" altLang="en-US" sz="2100" dirty="0" smtClean="0">
                <a:solidFill>
                  <a:srgbClr val="0033CC"/>
                </a:solidFill>
              </a:rPr>
              <a:t>荷重條件</a:t>
            </a:r>
            <a:r>
              <a:rPr lang="zh-TW" altLang="en-US" sz="2100" dirty="0" smtClean="0">
                <a:solidFill>
                  <a:schemeClr val="tx1"/>
                </a:solidFill>
              </a:rPr>
              <a:t>、</a:t>
            </a:r>
            <a:r>
              <a:rPr lang="zh-TW" altLang="en-US" sz="2100" dirty="0" smtClean="0">
                <a:solidFill>
                  <a:srgbClr val="0033CC"/>
                </a:solidFill>
              </a:rPr>
              <a:t>構造容量</a:t>
            </a:r>
            <a:r>
              <a:rPr lang="zh-TW" altLang="en-US" sz="2100" dirty="0" smtClean="0">
                <a:solidFill>
                  <a:schemeClr val="tx1"/>
                </a:solidFill>
              </a:rPr>
              <a:t>、</a:t>
            </a:r>
            <a:r>
              <a:rPr lang="zh-TW" altLang="en-US" sz="2100" dirty="0" smtClean="0">
                <a:solidFill>
                  <a:srgbClr val="0033CC"/>
                </a:solidFill>
              </a:rPr>
              <a:t>安全係數</a:t>
            </a:r>
            <a:r>
              <a:rPr lang="zh-TW" altLang="en-US" sz="2100" dirty="0" smtClean="0">
                <a:solidFill>
                  <a:schemeClr val="tx1"/>
                </a:solidFill>
              </a:rPr>
              <a:t>及</a:t>
            </a:r>
            <a:r>
              <a:rPr lang="zh-TW" altLang="en-US" sz="2100" dirty="0" smtClean="0">
                <a:solidFill>
                  <a:srgbClr val="0033CC"/>
                </a:solidFill>
              </a:rPr>
              <a:t>防禦性設計</a:t>
            </a:r>
            <a:r>
              <a:rPr lang="zh-TW" altLang="en-US" sz="2100" dirty="0" smtClean="0">
                <a:solidFill>
                  <a:schemeClr val="tx1"/>
                </a:solidFill>
              </a:rPr>
              <a:t>等手段來控制」</a:t>
            </a:r>
            <a:r>
              <a:rPr lang="en-US" altLang="zh-TW" sz="2100" dirty="0" smtClean="0">
                <a:solidFill>
                  <a:schemeClr val="tx1"/>
                </a:solidFill>
              </a:rPr>
              <a:t> </a:t>
            </a:r>
            <a:endParaRPr lang="zh-TW" altLang="en-US" sz="2100" dirty="0" smtClean="0">
              <a:solidFill>
                <a:schemeClr val="tx1"/>
              </a:solidFill>
            </a:endParaRPr>
          </a:p>
          <a:p>
            <a:pPr lvl="1"/>
            <a:r>
              <a:rPr lang="zh-TW" altLang="en-US" sz="2100" dirty="0" smtClean="0">
                <a:solidFill>
                  <a:schemeClr val="tx1"/>
                </a:solidFill>
              </a:rPr>
              <a:t>對</a:t>
            </a:r>
            <a:r>
              <a:rPr lang="zh-TW" altLang="en-US" sz="2100" dirty="0" smtClean="0">
                <a:solidFill>
                  <a:srgbClr val="0033CC"/>
                </a:solidFill>
              </a:rPr>
              <a:t>已知</a:t>
            </a:r>
            <a:r>
              <a:rPr lang="zh-TW" altLang="en-US" sz="2100" dirty="0" smtClean="0">
                <a:solidFill>
                  <a:schemeClr val="tx1"/>
                </a:solidFill>
              </a:rPr>
              <a:t>或</a:t>
            </a:r>
            <a:r>
              <a:rPr lang="zh-TW" altLang="en-US" sz="2100" dirty="0" smtClean="0">
                <a:solidFill>
                  <a:srgbClr val="0033CC"/>
                </a:solidFill>
              </a:rPr>
              <a:t>常見</a:t>
            </a:r>
            <a:r>
              <a:rPr lang="zh-TW" altLang="en-US" sz="2100" dirty="0" smtClean="0">
                <a:solidFill>
                  <a:schemeClr val="tx1"/>
                </a:solidFill>
              </a:rPr>
              <a:t>之破壞模式進行檢討，對於</a:t>
            </a:r>
            <a:r>
              <a:rPr lang="zh-TW" altLang="en-US" sz="2100" dirty="0" smtClean="0">
                <a:solidFill>
                  <a:srgbClr val="FF0000"/>
                </a:solidFill>
              </a:rPr>
              <a:t>鮮少發生</a:t>
            </a:r>
            <a:r>
              <a:rPr lang="zh-TW" altLang="en-US" sz="2100" dirty="0" smtClean="0">
                <a:solidFill>
                  <a:schemeClr val="tx1"/>
                </a:solidFill>
              </a:rPr>
              <a:t>或由其他</a:t>
            </a:r>
            <a:r>
              <a:rPr lang="zh-TW" altLang="en-US" sz="2100" dirty="0" smtClean="0">
                <a:solidFill>
                  <a:srgbClr val="FF0000"/>
                </a:solidFill>
              </a:rPr>
              <a:t>非主要因素</a:t>
            </a:r>
            <a:r>
              <a:rPr lang="zh-TW" altLang="en-US" sz="2100" dirty="0" smtClean="0">
                <a:solidFill>
                  <a:schemeClr val="tx1"/>
                </a:solidFill>
              </a:rPr>
              <a:t>所衍生之破壞模式則常因未列入規範而</a:t>
            </a:r>
            <a:r>
              <a:rPr lang="zh-TW" altLang="en-US" sz="2100" dirty="0" smtClean="0">
                <a:solidFill>
                  <a:srgbClr val="0033CC"/>
                </a:solidFill>
              </a:rPr>
              <a:t>易被忽略</a:t>
            </a:r>
          </a:p>
          <a:p>
            <a:pPr lvl="1"/>
            <a:r>
              <a:rPr lang="zh-TW" altLang="en-US" sz="2100" dirty="0" smtClean="0">
                <a:solidFill>
                  <a:schemeClr val="tx1"/>
                </a:solidFill>
              </a:rPr>
              <a:t>無視壩之</a:t>
            </a:r>
            <a:r>
              <a:rPr lang="zh-TW" altLang="en-US" sz="2100" dirty="0" smtClean="0">
                <a:solidFill>
                  <a:srgbClr val="0033CC"/>
                </a:solidFill>
              </a:rPr>
              <a:t>獨立性</a:t>
            </a:r>
            <a:r>
              <a:rPr lang="zh-TW" altLang="en-US" sz="2100" dirty="0" smtClean="0">
                <a:solidFill>
                  <a:schemeClr val="tx1"/>
                </a:solidFill>
              </a:rPr>
              <a:t>而給予相同之要求，因此，應用於群壩管理時無法反應</a:t>
            </a:r>
            <a:r>
              <a:rPr lang="zh-TW" altLang="en-US" sz="2100" dirty="0" smtClean="0">
                <a:solidFill>
                  <a:srgbClr val="0033CC"/>
                </a:solidFill>
              </a:rPr>
              <a:t>各壩風險</a:t>
            </a:r>
            <a:r>
              <a:rPr lang="zh-TW" altLang="en-US" sz="2100" dirty="0" smtClean="0">
                <a:solidFill>
                  <a:schemeClr val="tx1"/>
                </a:solidFill>
              </a:rPr>
              <a:t>的高低</a:t>
            </a:r>
          </a:p>
          <a:p>
            <a:pPr lvl="1"/>
            <a:r>
              <a:rPr lang="zh-TW" altLang="en-US" sz="2100" dirty="0" smtClean="0">
                <a:solidFill>
                  <a:schemeClr val="tx1"/>
                </a:solidFill>
              </a:rPr>
              <a:t>對</a:t>
            </a:r>
            <a:r>
              <a:rPr lang="zh-TW" altLang="en-US" sz="2100" dirty="0" smtClean="0">
                <a:solidFill>
                  <a:srgbClr val="FF0000"/>
                </a:solidFill>
              </a:rPr>
              <a:t>社會觀感</a:t>
            </a:r>
            <a:r>
              <a:rPr lang="zh-TW" altLang="en-US" sz="2100" dirty="0" smtClean="0">
                <a:solidFill>
                  <a:schemeClr val="tx1"/>
                </a:solidFill>
              </a:rPr>
              <a:t>及</a:t>
            </a:r>
            <a:r>
              <a:rPr lang="zh-TW" altLang="en-US" sz="2100" dirty="0" smtClean="0">
                <a:solidFill>
                  <a:srgbClr val="FF0000"/>
                </a:solidFill>
              </a:rPr>
              <a:t>政策面</a:t>
            </a:r>
            <a:r>
              <a:rPr lang="zh-TW" altLang="en-US" sz="2100" dirty="0" smtClean="0">
                <a:solidFill>
                  <a:schemeClr val="tx1"/>
                </a:solidFill>
              </a:rPr>
              <a:t>的溝通較弱，無法滿足日漸盛行之</a:t>
            </a:r>
            <a:r>
              <a:rPr lang="zh-TW" altLang="en-US" sz="2100" dirty="0" smtClean="0">
                <a:solidFill>
                  <a:srgbClr val="FF0000"/>
                </a:solidFill>
              </a:rPr>
              <a:t>社會監督</a:t>
            </a:r>
            <a:r>
              <a:rPr lang="en-US" altLang="zh-TW" sz="2100" dirty="0" smtClean="0">
                <a:solidFill>
                  <a:schemeClr val="tx1"/>
                </a:solidFill>
              </a:rPr>
              <a:t>(social-inspection)</a:t>
            </a:r>
            <a:r>
              <a:rPr lang="zh-TW" altLang="en-US" sz="2100" dirty="0" smtClean="0">
                <a:solidFill>
                  <a:schemeClr val="tx1"/>
                </a:solidFill>
              </a:rPr>
              <a:t>需求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傳統式壩安全管理</a:t>
            </a:r>
            <a:endParaRPr lang="zh-TW" altLang="en-US" sz="2000" smtClean="0">
              <a:sym typeface="Wingdings 3" pitchFamily="18" charset="2"/>
            </a:endParaRPr>
          </a:p>
        </p:txBody>
      </p:sp>
    </p:spTree>
  </p:cSld>
  <p:clrMapOvr>
    <a:masterClrMapping/>
  </p:clrMapOvr>
  <p:transition advTm="44024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53</a:t>
            </a:fld>
            <a:endParaRPr lang="en-US" altLang="zh-TW"/>
          </a:p>
        </p:txBody>
      </p:sp>
      <p:pic>
        <p:nvPicPr>
          <p:cNvPr id="320515" name="Picture 3"/>
          <p:cNvPicPr>
            <a:picLocks noChangeAspect="1" noChangeArrowheads="1"/>
          </p:cNvPicPr>
          <p:nvPr/>
        </p:nvPicPr>
        <p:blipFill>
          <a:blip r:embed="rId3" cstate="print"/>
          <a:srcRect t="6492" b="10098"/>
          <a:stretch>
            <a:fillRect/>
          </a:stretch>
        </p:blipFill>
        <p:spPr bwMode="auto">
          <a:xfrm>
            <a:off x="317485" y="1313765"/>
            <a:ext cx="5808095" cy="296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32620" y="548681"/>
            <a:ext cx="6750750" cy="630070"/>
          </a:xfrm>
          <a:prstGeom prst="rect">
            <a:avLst/>
          </a:prstGeom>
          <a:noFill/>
          <a:ln cap="flat"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  <a:cs typeface="+mj-cs"/>
              </a:rPr>
              <a:t>風險管理概念</a:t>
            </a:r>
            <a:endParaRPr kumimoji="0" lang="en-US" altLang="zh-TW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</p:txBody>
      </p:sp>
      <p:pic>
        <p:nvPicPr>
          <p:cNvPr id="320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504" y="4418065"/>
            <a:ext cx="8235915" cy="243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6348155" y="4779150"/>
            <a:ext cx="283531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工程不可能零風險，風險</a:t>
            </a:r>
            <a:r>
              <a:rPr lang="zh-TW" altLang="en-US" sz="2000" dirty="0">
                <a:latin typeface="+mj-ea"/>
                <a:ea typeface="+mj-ea"/>
              </a:rPr>
              <a:t>可以被</a:t>
            </a:r>
            <a:r>
              <a:rPr lang="zh-TW" altLang="en-US" sz="2000" dirty="0" smtClean="0">
                <a:latin typeface="+mj-ea"/>
                <a:ea typeface="+mj-ea"/>
              </a:rPr>
              <a:t>管理、降低、分攤、轉移或接受。但不可以忽略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48154" y="1493785"/>
            <a:ext cx="3330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+mj-ea"/>
                <a:ea typeface="+mj-ea"/>
              </a:rPr>
              <a:t>「明明之前應該都沒問題，偏偏關鍵時刻就是出錯了」</a:t>
            </a:r>
          </a:p>
        </p:txBody>
      </p:sp>
      <p:sp>
        <p:nvSpPr>
          <p:cNvPr id="5" name="矩形 4"/>
          <p:cNvSpPr/>
          <p:nvPr/>
        </p:nvSpPr>
        <p:spPr>
          <a:xfrm>
            <a:off x="6213140" y="2287614"/>
            <a:ext cx="3780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C00000"/>
                </a:solidFill>
                <a:latin typeface="+mj-ea"/>
                <a:ea typeface="+mj-ea"/>
              </a:rPr>
              <a:t>任何一個事件，只要具有大於零</a:t>
            </a:r>
            <a:r>
              <a:rPr lang="zh-TW" altLang="en-US" sz="1800" dirty="0" smtClean="0">
                <a:solidFill>
                  <a:srgbClr val="C00000"/>
                </a:solidFill>
                <a:latin typeface="+mj-ea"/>
                <a:ea typeface="+mj-ea"/>
              </a:rPr>
              <a:t>的機率，</a:t>
            </a:r>
            <a:r>
              <a:rPr lang="zh-TW" altLang="en-US" sz="1800" dirty="0">
                <a:solidFill>
                  <a:srgbClr val="C00000"/>
                </a:solidFill>
                <a:latin typeface="+mj-ea"/>
                <a:ea typeface="+mj-ea"/>
              </a:rPr>
              <a:t>就不能夠假設它不會發生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4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22630" y="503675"/>
            <a:ext cx="8915400" cy="7429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TW" altLang="en-US" sz="3600" dirty="0" smtClean="0">
                <a:solidFill>
                  <a:srgbClr val="FFFF00"/>
                </a:solidFill>
                <a:sym typeface="Wingdings" pitchFamily="2" charset="2"/>
              </a:rPr>
              <a:t>異常</a:t>
            </a:r>
            <a:r>
              <a:rPr lang="zh-TW" altLang="en-US" sz="3600" dirty="0" smtClean="0">
                <a:solidFill>
                  <a:srgbClr val="FFFF00"/>
                </a:solidFill>
                <a:sym typeface="Wingdings" pitchFamily="2" charset="2"/>
              </a:rPr>
              <a:t>天候及不確定因素之</a:t>
            </a:r>
            <a:r>
              <a:rPr lang="zh-TW" altLang="en-US" sz="3600" dirty="0" smtClean="0">
                <a:solidFill>
                  <a:srgbClr val="FFFF00"/>
                </a:solidFill>
                <a:sym typeface="Wingdings" pitchFamily="2" charset="2"/>
              </a:rPr>
              <a:t>影響</a:t>
            </a:r>
          </a:p>
        </p:txBody>
      </p:sp>
      <p:sp>
        <p:nvSpPr>
          <p:cNvPr id="66765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15938" y="1493786"/>
            <a:ext cx="8982567" cy="486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200" dirty="0" smtClean="0">
                <a:latin typeface="華康中圓體" pitchFamily="49" charset="-120"/>
                <a:ea typeface="華康中圓體" pitchFamily="49" charset="-120"/>
              </a:rPr>
              <a:t>從風險分析角度而言，雖極端氣候所代表的是</a:t>
            </a:r>
            <a:r>
              <a:rPr lang="zh-TW" altLang="en-US" sz="2200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壩溢頂破壞之機率增高</a:t>
            </a:r>
            <a:r>
              <a:rPr lang="zh-TW" altLang="en-US" sz="2200" dirty="0" smtClean="0">
                <a:latin typeface="華康中圓體" pitchFamily="49" charset="-120"/>
                <a:ea typeface="華康中圓體" pitchFamily="49" charset="-120"/>
              </a:rPr>
              <a:t>，惟潰壩之風險高低則視</a:t>
            </a:r>
            <a:r>
              <a:rPr lang="zh-TW" altLang="en-US" sz="2200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潰壩後果</a:t>
            </a:r>
            <a:r>
              <a:rPr lang="zh-TW" altLang="en-US" sz="2200" dirty="0" smtClean="0">
                <a:latin typeface="華康中圓體" pitchFamily="49" charset="-120"/>
                <a:ea typeface="華康中圓體" pitchFamily="49" charset="-120"/>
              </a:rPr>
              <a:t>而定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dirty="0" smtClean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風險＝機率 </a:t>
            </a:r>
            <a:r>
              <a:rPr lang="en-US" altLang="zh-TW" dirty="0" smtClean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x </a:t>
            </a:r>
            <a:r>
              <a:rPr lang="zh-TW" altLang="en-US" dirty="0" smtClean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後果</a:t>
            </a:r>
            <a:endParaRPr lang="en-US" altLang="zh-TW" dirty="0" smtClean="0">
              <a:solidFill>
                <a:srgbClr val="C0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除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降低溢頂機率外，如能</a:t>
            </a:r>
            <a:r>
              <a:rPr lang="zh-TW" altLang="en-US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降低潰壩時之災損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亦是降低風險之有效手段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200" dirty="0" smtClean="0">
                <a:latin typeface="華康中圓體" pitchFamily="49" charset="-120"/>
                <a:ea typeface="華康中圓體" pitchFamily="49" charset="-120"/>
              </a:rPr>
              <a:t>在時間及資金均有限之情況下，如何在</a:t>
            </a:r>
            <a:r>
              <a:rPr lang="zh-TW" altLang="en-US" sz="2200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短時間內</a:t>
            </a:r>
            <a:r>
              <a:rPr lang="zh-TW" altLang="en-US" sz="2200" dirty="0" smtClean="0">
                <a:latin typeface="華康中圓體" pitchFamily="49" charset="-120"/>
                <a:ea typeface="華康中圓體" pitchFamily="49" charset="-120"/>
              </a:rPr>
              <a:t>達到最大降低風險之目標，有賴於完善之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考慮風險的安全</a:t>
            </a:r>
            <a:r>
              <a:rPr lang="zh-TW" altLang="en-US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評估（</a:t>
            </a:r>
            <a:r>
              <a:rPr lang="zh-TW" altLang="en-US" dirty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潛在破壞模式分析</a:t>
            </a:r>
            <a:r>
              <a:rPr lang="zh-TW" altLang="en-US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）及缺陷改善</a:t>
            </a:r>
            <a:endParaRPr lang="en-US" altLang="zh-TW" dirty="0" smtClean="0">
              <a:solidFill>
                <a:schemeClr val="hlink"/>
              </a:solidFill>
              <a:latin typeface="華康中圓體" pitchFamily="49" charset="-120"/>
              <a:ea typeface="華康中圓體" pitchFamily="49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壩</a:t>
            </a:r>
            <a:r>
              <a:rPr lang="zh-TW" altLang="en-US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安全管理</a:t>
            </a:r>
            <a:r>
              <a:rPr lang="zh-TW" altLang="en-US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計畫 </a:t>
            </a:r>
            <a:r>
              <a:rPr lang="en-US" altLang="zh-TW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基於風險的檢查及安全監測</a:t>
            </a:r>
            <a:r>
              <a:rPr lang="en-US" altLang="zh-TW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zh-TW" altLang="en-US" dirty="0" smtClean="0">
              <a:solidFill>
                <a:schemeClr val="hlink"/>
              </a:solidFill>
              <a:latin typeface="華康中圓體" pitchFamily="49" charset="-120"/>
              <a:ea typeface="華康中圓體" pitchFamily="49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建置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與下游防災體系結合之</a:t>
            </a:r>
            <a:r>
              <a:rPr lang="zh-TW" altLang="en-US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緊急</a:t>
            </a:r>
            <a:r>
              <a:rPr lang="zh-TW" altLang="en-US" dirty="0" smtClean="0">
                <a:solidFill>
                  <a:schemeClr val="hlink"/>
                </a:solidFill>
                <a:latin typeface="華康中圓體" pitchFamily="49" charset="-120"/>
                <a:ea typeface="華康中圓體" pitchFamily="49" charset="-120"/>
              </a:rPr>
              <a:t>應變計畫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以</a:t>
            </a: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減低災損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54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3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27475" y="2438890"/>
            <a:ext cx="84201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4400" b="1" dirty="0" smtClean="0">
                <a:solidFill>
                  <a:srgbClr val="C0000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緊急應變計畫</a:t>
            </a:r>
          </a:p>
        </p:txBody>
      </p:sp>
      <p:sp>
        <p:nvSpPr>
          <p:cNvPr id="668674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3886200"/>
            <a:ext cx="93345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zh-TW" sz="3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Emergency Preparedness Plan</a:t>
            </a:r>
          </a:p>
          <a:p>
            <a:pPr marL="0" indent="0" algn="ctr">
              <a:buFontTx/>
              <a:buNone/>
            </a:pPr>
            <a:r>
              <a:rPr lang="zh-TW" altLang="en-US" sz="3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簡稱</a:t>
            </a:r>
            <a:r>
              <a:rPr lang="en-US" altLang="zh-TW" sz="3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EPP</a:t>
            </a:r>
          </a:p>
        </p:txBody>
      </p:sp>
      <p:sp>
        <p:nvSpPr>
          <p:cNvPr id="590852" name="AutoShape 4"/>
          <p:cNvSpPr>
            <a:spLocks noChangeArrowheads="1"/>
          </p:cNvSpPr>
          <p:nvPr/>
        </p:nvSpPr>
        <p:spPr bwMode="gray">
          <a:xfrm>
            <a:off x="1667635" y="1493785"/>
            <a:ext cx="6167173" cy="900113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FF0000"/>
              </a:gs>
              <a:gs pos="50000">
                <a:srgbClr val="FF0000">
                  <a:gamma/>
                  <a:shade val="46275"/>
                  <a:invGamma/>
                </a:srgbClr>
              </a:gs>
              <a:gs pos="100000">
                <a:srgbClr val="FF0000"/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風險控制處理程序應用</a:t>
            </a:r>
            <a:endParaRPr kumimoji="0" lang="zh-TW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55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67635" y="548680"/>
            <a:ext cx="5985665" cy="703262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r>
              <a:rPr lang="zh-TW" altLang="en-US" sz="3200" smtClean="0"/>
              <a:t>國外緊急應變計畫的發展 </a:t>
            </a:r>
            <a:endParaRPr lang="zh-TW" altLang="en-US" sz="3200" dirty="0" smtClean="0"/>
          </a:p>
        </p:txBody>
      </p:sp>
      <p:sp>
        <p:nvSpPr>
          <p:cNvPr id="669698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17485" y="1313764"/>
            <a:ext cx="9588516" cy="55442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sz="2200" dirty="0" smtClean="0">
                <a:latin typeface="華康POP1體W5" pitchFamily="81" charset="-120"/>
                <a:ea typeface="華康POP1體W5" pitchFamily="81" charset="-120"/>
              </a:rPr>
              <a:t>壩的緊急應變計畫</a:t>
            </a:r>
          </a:p>
          <a:p>
            <a:pPr lvl="1"/>
            <a:r>
              <a:rPr lang="zh-TW" altLang="en-US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原發展自美國墾務局（</a:t>
            </a:r>
            <a:r>
              <a:rPr lang="en-US" altLang="zh-TW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USBR</a:t>
            </a:r>
            <a:r>
              <a:rPr lang="zh-TW" altLang="en-US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）</a:t>
            </a:r>
          </a:p>
          <a:p>
            <a:pPr lvl="1"/>
            <a:r>
              <a:rPr lang="zh-TW" altLang="en-US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考慮條件：可能發生的安全狀況，包括潰壩、污染、恐怖攻擊、洪水、地震、火災等</a:t>
            </a:r>
          </a:p>
          <a:p>
            <a:pPr lvl="1"/>
            <a:r>
              <a:rPr lang="zh-TW" altLang="en-US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透過辨識、處置及應變等程序，於單一本緊急應變計畫冊中規定，作為事件發生時的應變參考依據</a:t>
            </a:r>
          </a:p>
          <a:p>
            <a:r>
              <a:rPr lang="zh-TW" altLang="en-US" sz="2200" dirty="0" smtClean="0">
                <a:latin typeface="華康POP1體W5" pitchFamily="81" charset="-120"/>
                <a:ea typeface="華康POP1體W5" pitchFamily="81" charset="-120"/>
              </a:rPr>
              <a:t>加拿大 </a:t>
            </a:r>
            <a:r>
              <a:rPr lang="en-US" altLang="zh-TW" sz="2200" dirty="0" smtClean="0">
                <a:latin typeface="華康POP1體W5" pitchFamily="81" charset="-120"/>
                <a:ea typeface="華康POP1體W5" pitchFamily="81" charset="-120"/>
              </a:rPr>
              <a:t>BC Hydro </a:t>
            </a:r>
            <a:r>
              <a:rPr lang="zh-TW" altLang="en-US" sz="2200" dirty="0" smtClean="0">
                <a:latin typeface="華康POP1體W5" pitchFamily="81" charset="-120"/>
                <a:ea typeface="華康POP1體W5" pitchFamily="81" charset="-120"/>
              </a:rPr>
              <a:t>早期經驗</a:t>
            </a:r>
            <a:endParaRPr lang="en-US" altLang="zh-TW" sz="2200" dirty="0" smtClean="0">
              <a:latin typeface="華康POP1體W5" pitchFamily="81" charset="-120"/>
              <a:ea typeface="華康POP1體W5" pitchFamily="81" charset="-120"/>
            </a:endParaRPr>
          </a:p>
          <a:p>
            <a:pPr lvl="1"/>
            <a:r>
              <a:rPr lang="zh-TW" altLang="en-US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自</a:t>
            </a:r>
            <a:r>
              <a:rPr lang="en-US" altLang="zh-TW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80</a:t>
            </a:r>
            <a:r>
              <a:rPr lang="zh-TW" altLang="en-US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年代參照</a:t>
            </a:r>
            <a:r>
              <a:rPr lang="en-US" altLang="zh-TW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USBR</a:t>
            </a:r>
            <a:r>
              <a:rPr lang="zh-TW" altLang="en-US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的藍本擬定</a:t>
            </a:r>
            <a:r>
              <a:rPr lang="en-US" altLang="zh-TW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EPP</a:t>
            </a:r>
          </a:p>
          <a:p>
            <a:pPr lvl="1"/>
            <a:r>
              <a:rPr lang="zh-TW" altLang="en-US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執行經驗顯示，將所有屬水庫內部處置的資料全部集中於一冊，諸多問題</a:t>
            </a:r>
          </a:p>
          <a:p>
            <a:pPr lvl="1"/>
            <a:r>
              <a:rPr lang="zh-TW" altLang="en-US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分發作業極繁多且複雜</a:t>
            </a:r>
          </a:p>
          <a:p>
            <a:pPr lvl="1"/>
            <a:r>
              <a:rPr lang="zh-TW" altLang="en-US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更新上非常困難</a:t>
            </a:r>
          </a:p>
          <a:p>
            <a:pPr lvl="1"/>
            <a:r>
              <a:rPr lang="zh-TW" altLang="en-US" sz="1800" dirty="0" smtClean="0">
                <a:solidFill>
                  <a:srgbClr val="0000CC"/>
                </a:solidFill>
                <a:latin typeface="華康POP1體W5" pitchFamily="81" charset="-120"/>
                <a:ea typeface="華康POP1體W5" pitchFamily="81" charset="-120"/>
              </a:rPr>
              <a:t>經常衍生不必要的困擾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56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6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87615" y="593685"/>
            <a:ext cx="8915400" cy="60738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r>
              <a:rPr lang="zh-TW" altLang="en-US" smtClean="0"/>
              <a:t>台灣緊急應變計畫的相關問題</a:t>
            </a:r>
            <a:endParaRPr lang="zh-TW" altLang="en-US" dirty="0" smtClean="0"/>
          </a:p>
        </p:txBody>
      </p:sp>
      <p:sp>
        <p:nvSpPr>
          <p:cNvPr id="67277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07495" y="1493785"/>
            <a:ext cx="9001000" cy="463237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20000"/>
              </a:lnSpc>
              <a:spcBef>
                <a:spcPct val="25000"/>
              </a:spcBef>
            </a:pPr>
            <a:r>
              <a:rPr lang="zh-TW" altLang="en-US" sz="2200" dirty="0" smtClean="0">
                <a:ea typeface="華康POP1體W5" pitchFamily="81" charset="-120"/>
              </a:rPr>
              <a:t>水庫下游區的疏散</a:t>
            </a:r>
            <a:endParaRPr lang="en-US" altLang="zh-TW" sz="2200" dirty="0" smtClean="0">
              <a:ea typeface="華康POP1體W5" pitchFamily="81" charset="-120"/>
            </a:endParaRPr>
          </a:p>
          <a:p>
            <a:pPr lvl="1">
              <a:spcBef>
                <a:spcPct val="25000"/>
              </a:spcBef>
            </a:pPr>
            <a:r>
              <a:rPr lang="zh-TW" altLang="en-US" sz="2000" dirty="0" smtClean="0">
                <a:ea typeface="華康POP1體W5" pitchFamily="81" charset="-120"/>
              </a:rPr>
              <a:t>水庫</a:t>
            </a:r>
            <a:r>
              <a:rPr lang="zh-TW" altLang="en-US" sz="2000" dirty="0" smtClean="0">
                <a:ea typeface="華康POP1體W5" pitchFamily="81" charset="-120"/>
              </a:rPr>
              <a:t>管理機關之權責僅及於水庫本身，對下游區域</a:t>
            </a:r>
            <a:r>
              <a:rPr lang="zh-TW" altLang="en-US" sz="2000" dirty="0" smtClean="0">
                <a:solidFill>
                  <a:srgbClr val="FF0000"/>
                </a:solidFill>
                <a:ea typeface="華康POP1體W5" pitchFamily="81" charset="-120"/>
              </a:rPr>
              <a:t>並沒有指揮調度的權力</a:t>
            </a:r>
            <a:r>
              <a:rPr lang="zh-TW" altLang="en-US" sz="2000" dirty="0" smtClean="0">
                <a:ea typeface="華康POP1體W5" pitchFamily="81" charset="-120"/>
              </a:rPr>
              <a:t>，疏散路線與地點及居民安置計畫由水庫單位訂定並不合理</a:t>
            </a:r>
          </a:p>
          <a:p>
            <a:pPr algn="just">
              <a:lnSpc>
                <a:spcPct val="120000"/>
              </a:lnSpc>
              <a:spcBef>
                <a:spcPct val="25000"/>
              </a:spcBef>
            </a:pPr>
            <a:r>
              <a:rPr lang="zh-TW" altLang="en-US" sz="2200" dirty="0" smtClean="0">
                <a:ea typeface="華康POP1體W5" pitchFamily="81" charset="-120"/>
              </a:rPr>
              <a:t>緊急應變計畫的分發</a:t>
            </a:r>
            <a:endParaRPr lang="en-US" altLang="zh-TW" sz="2200" dirty="0" smtClean="0">
              <a:ea typeface="華康POP1體W5" pitchFamily="81" charset="-120"/>
            </a:endParaRPr>
          </a:p>
          <a:p>
            <a:pPr lvl="1">
              <a:spcBef>
                <a:spcPct val="25000"/>
              </a:spcBef>
            </a:pPr>
            <a:r>
              <a:rPr lang="zh-TW" altLang="en-US" sz="2000" dirty="0" smtClean="0">
                <a:ea typeface="華康POP1體W5" pitchFamily="81" charset="-120"/>
              </a:rPr>
              <a:t>部分</a:t>
            </a:r>
            <a:r>
              <a:rPr lang="zh-TW" altLang="en-US" sz="2000" dirty="0" smtClean="0">
                <a:ea typeface="華康POP1體W5" pitchFamily="81" charset="-120"/>
              </a:rPr>
              <a:t>水庫</a:t>
            </a:r>
            <a:r>
              <a:rPr lang="zh-TW" altLang="en-US" sz="2000" dirty="0" smtClean="0">
                <a:solidFill>
                  <a:srgbClr val="FF0000"/>
                </a:solidFill>
                <a:ea typeface="華康POP1體W5" pitchFamily="81" charset="-120"/>
              </a:rPr>
              <a:t>並未將</a:t>
            </a:r>
            <a:r>
              <a:rPr lang="zh-TW" altLang="en-US" sz="2000" dirty="0" smtClean="0">
                <a:ea typeface="華康POP1體W5" pitchFamily="81" charset="-120"/>
              </a:rPr>
              <a:t>潰壩緊急應變計畫</a:t>
            </a:r>
            <a:r>
              <a:rPr lang="zh-TW" altLang="en-US" sz="2000" dirty="0" smtClean="0">
                <a:solidFill>
                  <a:srgbClr val="FF0000"/>
                </a:solidFill>
                <a:ea typeface="華康POP1體W5" pitchFamily="81" charset="-120"/>
              </a:rPr>
              <a:t>分發予下游機構</a:t>
            </a:r>
            <a:r>
              <a:rPr lang="zh-TW" altLang="en-US" sz="2000" dirty="0" smtClean="0">
                <a:ea typeface="華康POP1體W5" pitchFamily="81" charset="-120"/>
              </a:rPr>
              <a:t>，下游機構對水庫可能的危害並不清楚，意外發生時無從應變處置</a:t>
            </a:r>
            <a:endParaRPr lang="en-US" altLang="zh-TW" sz="2000" dirty="0" smtClean="0">
              <a:ea typeface="華康POP1體W5" pitchFamily="81" charset="-120"/>
            </a:endParaRPr>
          </a:p>
          <a:p>
            <a:pPr algn="just">
              <a:lnSpc>
                <a:spcPct val="120000"/>
              </a:lnSpc>
              <a:spcBef>
                <a:spcPct val="25000"/>
              </a:spcBef>
            </a:pPr>
            <a:r>
              <a:rPr lang="zh-TW" altLang="en-US" sz="2200" dirty="0" smtClean="0">
                <a:ea typeface="華康POP1體W5" pitchFamily="81" charset="-120"/>
              </a:rPr>
              <a:t>實用的緊急應變計畫</a:t>
            </a:r>
            <a:endParaRPr lang="en-US" altLang="zh-TW" sz="2200" dirty="0" smtClean="0">
              <a:ea typeface="華康POP1體W5" pitchFamily="81" charset="-120"/>
            </a:endParaRPr>
          </a:p>
          <a:p>
            <a:pPr lvl="1">
              <a:spcBef>
                <a:spcPct val="25000"/>
              </a:spcBef>
            </a:pPr>
            <a:r>
              <a:rPr lang="zh-TW" altLang="en-US" sz="2000" dirty="0" smtClean="0">
                <a:ea typeface="華康POP1體W5" pitchFamily="81" charset="-120"/>
              </a:rPr>
              <a:t>需</a:t>
            </a:r>
            <a:r>
              <a:rPr lang="zh-TW" altLang="en-US" sz="2000" dirty="0" smtClean="0">
                <a:ea typeface="華康POP1體W5" pitchFamily="81" charset="-120"/>
              </a:rPr>
              <a:t>考慮</a:t>
            </a:r>
            <a:r>
              <a:rPr lang="zh-TW" altLang="en-US" sz="2000" dirty="0" smtClean="0">
                <a:ea typeface="華康POP1體W5" pitchFamily="81" charset="-120"/>
              </a:rPr>
              <a:t>採用</a:t>
            </a:r>
            <a:r>
              <a:rPr lang="zh-TW" altLang="en-US" sz="2000" dirty="0" smtClean="0">
                <a:ea typeface="華康POP1體W5" pitchFamily="81" charset="-120"/>
              </a:rPr>
              <a:t>務實</a:t>
            </a:r>
            <a:r>
              <a:rPr lang="zh-TW" altLang="en-US" sz="2000" dirty="0" smtClean="0">
                <a:ea typeface="華康POP1體W5" pitchFamily="81" charset="-120"/>
              </a:rPr>
              <a:t>有效</a:t>
            </a:r>
            <a:r>
              <a:rPr lang="zh-TW" altLang="en-US" sz="2000" dirty="0" smtClean="0">
                <a:ea typeface="華康POP1體W5" pitchFamily="81" charset="-120"/>
              </a:rPr>
              <a:t>且具風險考量的緊急應變計畫，以落實水庫緊急應變的執行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57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993A-43BC-4599-9F13-9DB083E2E0C6}" type="slidenum">
              <a:rPr lang="zh-TW" altLang="en-US"/>
              <a:pPr/>
              <a:t>58</a:t>
            </a:fld>
            <a:endParaRPr lang="en-US" altLang="zh-TW"/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"/>
            <a:ext cx="9906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83840" y="1752600"/>
            <a:ext cx="1042194" cy="1384300"/>
            <a:chOff x="1880" y="1104"/>
            <a:chExt cx="656" cy="872"/>
          </a:xfrm>
        </p:grpSpPr>
        <p:sp>
          <p:nvSpPr>
            <p:cNvPr id="401412" name="Oval 4"/>
            <p:cNvSpPr>
              <a:spLocks noChangeArrowheads="1"/>
            </p:cNvSpPr>
            <p:nvPr/>
          </p:nvSpPr>
          <p:spPr bwMode="auto">
            <a:xfrm>
              <a:off x="1904" y="1440"/>
              <a:ext cx="488" cy="53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kumimoji="1" lang="zh-TW" altLang="en-US">
                <a:ea typeface="新細明體" charset="-120"/>
              </a:endParaRPr>
            </a:p>
          </p:txBody>
        </p:sp>
        <p:sp>
          <p:nvSpPr>
            <p:cNvPr id="596997" name="Text Box 5"/>
            <p:cNvSpPr txBox="1">
              <a:spLocks noChangeArrowheads="1"/>
            </p:cNvSpPr>
            <p:nvPr/>
          </p:nvSpPr>
          <p:spPr bwMode="auto">
            <a:xfrm>
              <a:off x="1880" y="1104"/>
              <a:ext cx="65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defTabSz="957263">
                <a:spcBef>
                  <a:spcPct val="50000"/>
                </a:spcBef>
                <a:defRPr/>
              </a:pPr>
              <a:r>
                <a:rPr kumimoji="1" lang="en-US" altLang="zh-TW" sz="25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erlin Sans FB Demi" pitchFamily="34" charset="0"/>
                  <a:ea typeface="華康POP1體W7" pitchFamily="81" charset="-120"/>
                </a:rPr>
                <a:t>GEP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898769" y="889000"/>
            <a:ext cx="5752703" cy="5080000"/>
            <a:chOff x="2456" y="560"/>
            <a:chExt cx="3624" cy="3200"/>
          </a:xfrm>
        </p:grpSpPr>
        <p:sp>
          <p:nvSpPr>
            <p:cNvPr id="401415" name="Oval 7"/>
            <p:cNvSpPr>
              <a:spLocks noChangeArrowheads="1"/>
            </p:cNvSpPr>
            <p:nvPr/>
          </p:nvSpPr>
          <p:spPr bwMode="auto">
            <a:xfrm>
              <a:off x="2456" y="560"/>
              <a:ext cx="3624" cy="32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kumimoji="1" lang="zh-TW" altLang="en-US">
                <a:ea typeface="新細明體" charset="-120"/>
              </a:endParaRPr>
            </a:p>
          </p:txBody>
        </p:sp>
        <p:sp>
          <p:nvSpPr>
            <p:cNvPr id="597000" name="Text Box 8"/>
            <p:cNvSpPr txBox="1">
              <a:spLocks noChangeArrowheads="1"/>
            </p:cNvSpPr>
            <p:nvPr/>
          </p:nvSpPr>
          <p:spPr bwMode="auto">
            <a:xfrm>
              <a:off x="4064" y="896"/>
              <a:ext cx="659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57263">
                <a:spcBef>
                  <a:spcPct val="50000"/>
                </a:spcBef>
                <a:defRPr/>
              </a:pPr>
              <a:r>
                <a:rPr kumimoji="1" lang="en-US" altLang="zh-TW" sz="2500" b="1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erlin Sans FB Demi" pitchFamily="34" charset="0"/>
                  <a:ea typeface="華康POP1體W7" pitchFamily="81" charset="-120"/>
                </a:rPr>
                <a:t>EPG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中國水庫</a:t>
            </a:r>
            <a:r>
              <a:rPr lang="zh-TW" altLang="en-US" dirty="0"/>
              <a:t>安全管理簡述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59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907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AC362B-08DE-4178-8495-3219B65B7F1A}" type="slidenum">
              <a:rPr lang="zh-TW" altLang="en-US" smtClean="0"/>
              <a:pPr>
                <a:defRPr/>
              </a:pPr>
              <a:t>6</a:t>
            </a:fld>
            <a:endParaRPr lang="en-US" altLang="zh-TW" dirty="0"/>
          </a:p>
        </p:txBody>
      </p:sp>
      <p:pic>
        <p:nvPicPr>
          <p:cNvPr id="145410" name="Picture 2" descr="http://news.tvbs.com.tw/static/forum_attachment/img/200908/05/aj1009-20090805195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13765"/>
            <a:ext cx="5133020" cy="3499787"/>
          </a:xfrm>
          <a:prstGeom prst="rect">
            <a:avLst/>
          </a:prstGeom>
          <a:noFill/>
        </p:spPr>
      </p:pic>
      <p:pic>
        <p:nvPicPr>
          <p:cNvPr id="145412" name="Picture 4" descr="https://encrypted-tbn1.gstatic.com/images?q=tbn:ANd9GcQQKOdeY-jZrhO-q50-ohMaUsQNU_21RddTOrf_9zYdd0lZPRnNy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3970" y="3203976"/>
            <a:ext cx="4872030" cy="3654024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67635" y="548680"/>
            <a:ext cx="2970330" cy="675075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2800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台灣的水環境</a:t>
            </a:r>
            <a:endParaRPr kumimoji="0" lang="en-US" altLang="zh-TW" sz="28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中國水庫</a:t>
            </a:r>
            <a:r>
              <a:rPr lang="zh-TW" altLang="en-US" dirty="0" smtClean="0"/>
              <a:t>安全管理簡述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54545"/>
            <a:ext cx="9906000" cy="573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60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369884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23"/>
            <a:ext cx="9906000" cy="620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61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069609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中國大陸潰壩事件統計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62</a:t>
            </a:fld>
            <a:endParaRPr lang="en-US" altLang="zh-TW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90" y="1308427"/>
            <a:ext cx="7369215" cy="549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2458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8642"/>
            <a:ext cx="9906000" cy="62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63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009958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685"/>
            <a:ext cx="9906000" cy="624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64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453642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685"/>
            <a:ext cx="9906000" cy="624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65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810389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685"/>
            <a:ext cx="9906000" cy="626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66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99462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0141"/>
            <a:ext cx="9905999" cy="624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67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260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中國安全</a:t>
            </a:r>
            <a:r>
              <a:rPr lang="zh-TW" altLang="en-US" dirty="0"/>
              <a:t>定期檢查監督管理辦法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dirty="0"/>
              <a:t>大壩定檢一般每</a:t>
            </a:r>
            <a:r>
              <a:rPr lang="en-US" altLang="zh-TW" dirty="0"/>
              <a:t>5</a:t>
            </a:r>
            <a:r>
              <a:rPr lang="zh-TW" altLang="en-US" dirty="0"/>
              <a:t>年進行一次，首次定檢後，定檢間隔可以根據大壩</a:t>
            </a:r>
            <a:r>
              <a:rPr lang="zh-TW" altLang="en-US" dirty="0" smtClean="0"/>
              <a:t>安全</a:t>
            </a:r>
            <a:r>
              <a:rPr lang="zh-TW" altLang="en-US" dirty="0"/>
              <a:t>風險情況動態調整，但不得少於</a:t>
            </a:r>
            <a:r>
              <a:rPr lang="en-US" altLang="zh-TW" dirty="0"/>
              <a:t>3</a:t>
            </a:r>
            <a:r>
              <a:rPr lang="zh-TW" altLang="en-US" dirty="0"/>
              <a:t>年或超過</a:t>
            </a:r>
            <a:r>
              <a:rPr lang="en-US" altLang="zh-TW" dirty="0"/>
              <a:t>10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dirty="0">
                <a:solidFill>
                  <a:srgbClr val="C00000"/>
                </a:solidFill>
              </a:rPr>
              <a:t>檢查</a:t>
            </a:r>
            <a:r>
              <a:rPr lang="zh-TW" altLang="en-US" dirty="0" smtClean="0">
                <a:solidFill>
                  <a:srgbClr val="C00000"/>
                </a:solidFill>
              </a:rPr>
              <a:t>項目依大壩現況可予調整</a:t>
            </a:r>
            <a:endParaRPr lang="en-US" altLang="zh-TW" dirty="0" smtClean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68</a:t>
            </a:fld>
            <a:endParaRPr lang="en-US" altLang="zh-TW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3" y="2782450"/>
            <a:ext cx="9477375" cy="357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4674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目前中國大陸</a:t>
            </a:r>
            <a:r>
              <a:rPr lang="zh-TW" altLang="en-US" dirty="0" smtClean="0"/>
              <a:t>水庫安全管理問題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5938" y="1530545"/>
            <a:ext cx="8915400" cy="5003800"/>
          </a:xfrm>
        </p:spPr>
        <p:txBody>
          <a:bodyPr/>
          <a:lstStyle/>
          <a:p>
            <a:r>
              <a:rPr lang="zh-TW" altLang="en-US" dirty="0" smtClean="0"/>
              <a:t>水庫定義未囊括全部有安全風險的小型水庫（壩高</a:t>
            </a:r>
            <a:r>
              <a:rPr lang="en-US" altLang="zh-TW" dirty="0" smtClean="0"/>
              <a:t>15m</a:t>
            </a:r>
            <a:r>
              <a:rPr lang="zh-TW" altLang="en-US" dirty="0" smtClean="0"/>
              <a:t>以下）</a:t>
            </a:r>
            <a:endParaRPr lang="en-US" altLang="zh-TW" dirty="0" smtClean="0"/>
          </a:p>
          <a:p>
            <a:r>
              <a:rPr lang="zh-TW" altLang="en-US" dirty="0" smtClean="0"/>
              <a:t>監督面、管理面、法規面之執行、權責、協調、限制等相互錯綜複雜</a:t>
            </a:r>
            <a:endParaRPr lang="en-US" altLang="zh-TW" dirty="0" smtClean="0"/>
          </a:p>
          <a:p>
            <a:r>
              <a:rPr lang="zh-TW" altLang="en-US" dirty="0"/>
              <a:t>制度約束力</a:t>
            </a:r>
            <a:r>
              <a:rPr lang="zh-TW" altLang="en-US" dirty="0" smtClean="0"/>
              <a:t>不足，利益糾葛複雜</a:t>
            </a:r>
            <a:endParaRPr lang="en-US" altLang="zh-TW" dirty="0" smtClean="0"/>
          </a:p>
          <a:p>
            <a:r>
              <a:rPr lang="zh-TW" altLang="en-US" dirty="0" smtClean="0"/>
              <a:t>執法全責分工不清，執法權威不足，導致侵佔</a:t>
            </a:r>
            <a:r>
              <a:rPr lang="zh-TW" altLang="en-US" dirty="0"/>
              <a:t>水庫管理範圍</a:t>
            </a:r>
            <a:r>
              <a:rPr lang="zh-TW" altLang="en-US" dirty="0" smtClean="0"/>
              <a:t>，危及大壩安全事件時有所聞，庫</a:t>
            </a:r>
            <a:r>
              <a:rPr lang="zh-TW" altLang="en-US" dirty="0"/>
              <a:t>區</a:t>
            </a:r>
            <a:r>
              <a:rPr lang="zh-TW" altLang="en-US" dirty="0" smtClean="0"/>
              <a:t>活動、游泳等不易</a:t>
            </a:r>
            <a:r>
              <a:rPr lang="zh-TW" altLang="en-US" dirty="0" smtClean="0"/>
              <a:t>管控，發生事件管理單位仍有負責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69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07761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DamLage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0" y="1268413"/>
            <a:ext cx="4878388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116513" y="180975"/>
          <a:ext cx="4789487" cy="667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Document" r:id="rId5" imgW="4768304" imgH="6635919" progId="Word.Document.8">
                  <p:embed/>
                </p:oleObj>
              </mc:Choice>
              <mc:Fallback>
                <p:oleObj name="Document" r:id="rId5" imgW="4768304" imgH="663591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6513" y="180975"/>
                        <a:ext cx="4789487" cy="6677025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5178025" y="1088740"/>
            <a:ext cx="558800" cy="2794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kumimoji="0" lang="en-US" altLang="zh-TW" sz="1200">
                <a:solidFill>
                  <a:srgbClr val="0000FF"/>
                </a:solidFill>
              </a:rPr>
              <a:t>22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5223030" y="2348880"/>
            <a:ext cx="540060" cy="2778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/>
            <a:r>
              <a:rPr kumimoji="0" lang="en-US" altLang="zh-TW" sz="12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5178025" y="4059070"/>
            <a:ext cx="540060" cy="2791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/>
            <a:r>
              <a:rPr kumimoji="0" lang="en-US" altLang="zh-TW" sz="1200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4412940" y="5679250"/>
            <a:ext cx="660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1032" name="Text Box 13"/>
          <p:cNvSpPr txBox="1">
            <a:spLocks noChangeArrowheads="1"/>
          </p:cNvSpPr>
          <p:nvPr/>
        </p:nvSpPr>
        <p:spPr bwMode="auto">
          <a:xfrm>
            <a:off x="4175125" y="2665413"/>
            <a:ext cx="811213" cy="279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kumimoji="0" lang="zh-TW" altLang="en-US" sz="1200" smtClean="0">
                <a:solidFill>
                  <a:srgbClr val="660066"/>
                </a:solidFill>
                <a:latin typeface="+mj-lt"/>
                <a:sym typeface="UniversalMath1 BT" pitchFamily="18" charset="2"/>
              </a:rPr>
              <a:t>本島</a:t>
            </a:r>
            <a:r>
              <a:rPr kumimoji="0" lang="en-US" altLang="zh-TW" sz="1200" smtClean="0">
                <a:solidFill>
                  <a:srgbClr val="660066"/>
                </a:solidFill>
                <a:latin typeface="+mn-lt"/>
              </a:rPr>
              <a:t>80</a:t>
            </a:r>
            <a:endParaRPr kumimoji="0" lang="en-US" altLang="zh-TW" sz="1200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1033" name="Text Box 14"/>
          <p:cNvSpPr txBox="1">
            <a:spLocks noChangeArrowheads="1"/>
          </p:cNvSpPr>
          <p:nvPr/>
        </p:nvSpPr>
        <p:spPr bwMode="auto">
          <a:xfrm>
            <a:off x="3242810" y="5859270"/>
            <a:ext cx="945105" cy="27918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/>
            <a:r>
              <a:rPr kumimoji="0" lang="zh-TW" altLang="en-US" sz="1200" dirty="0" smtClean="0">
                <a:solidFill>
                  <a:schemeClr val="bg1"/>
                </a:solidFill>
                <a:sym typeface="UniversalMath1 BT" pitchFamily="18" charset="2"/>
              </a:rPr>
              <a:t>全國</a:t>
            </a:r>
            <a:r>
              <a:rPr kumimoji="0" lang="en-US" altLang="zh-TW" sz="1200" dirty="0" smtClean="0">
                <a:solidFill>
                  <a:schemeClr val="bg1"/>
                </a:solidFill>
                <a:sym typeface="UniversalMath1 BT" pitchFamily="18" charset="2"/>
              </a:rPr>
              <a:t> </a:t>
            </a:r>
            <a:r>
              <a:rPr kumimoji="0" lang="en-US" altLang="zh-TW" sz="1200" dirty="0">
                <a:solidFill>
                  <a:schemeClr val="bg1"/>
                </a:solidFill>
                <a:sym typeface="UniversalMath1 BT" pitchFamily="18" charset="2"/>
              </a:rPr>
              <a:t>109</a:t>
            </a:r>
            <a:endParaRPr kumimoji="0" lang="en-US" altLang="zh-TW" sz="1200" dirty="0"/>
          </a:p>
        </p:txBody>
      </p:sp>
      <p:sp>
        <p:nvSpPr>
          <p:cNvPr id="1034" name="Text Box 16"/>
          <p:cNvSpPr txBox="1">
            <a:spLocks noChangeArrowheads="1"/>
          </p:cNvSpPr>
          <p:nvPr/>
        </p:nvSpPr>
        <p:spPr bwMode="auto">
          <a:xfrm>
            <a:off x="5313040" y="4824155"/>
            <a:ext cx="266700" cy="2794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kumimoji="0" lang="en-US" altLang="zh-TW" sz="1200" dirty="0">
                <a:solidFill>
                  <a:srgbClr val="990033"/>
                </a:solidFill>
              </a:rPr>
              <a:t>8</a:t>
            </a:r>
          </a:p>
        </p:txBody>
      </p:sp>
      <p:sp>
        <p:nvSpPr>
          <p:cNvPr id="1035" name="Text Box 17"/>
          <p:cNvSpPr txBox="1">
            <a:spLocks noChangeArrowheads="1"/>
          </p:cNvSpPr>
          <p:nvPr/>
        </p:nvSpPr>
        <p:spPr bwMode="auto">
          <a:xfrm>
            <a:off x="4682970" y="6039290"/>
            <a:ext cx="427037" cy="2794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kumimoji="0" lang="en-US" altLang="zh-TW" sz="1200" dirty="0"/>
              <a:t> 29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712913" y="593725"/>
            <a:ext cx="3105150" cy="563563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台灣既有水庫分佈</a:t>
            </a:r>
            <a:endParaRPr kumimoji="0" lang="en-US" altLang="zh-TW" sz="2800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82470" y="1268760"/>
            <a:ext cx="164906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  <a:latin typeface="+mj-lt"/>
              </a:rPr>
              <a:t>1.</a:t>
            </a:r>
            <a:r>
              <a:rPr lang="zh-TW" altLang="en-US" dirty="0" smtClean="0">
                <a:solidFill>
                  <a:srgbClr val="C00000"/>
                </a:solidFill>
                <a:latin typeface="+mj-lt"/>
              </a:rPr>
              <a:t>民國</a:t>
            </a:r>
            <a:r>
              <a:rPr lang="en-US" altLang="zh-TW" dirty="0" smtClean="0">
                <a:solidFill>
                  <a:srgbClr val="C00000"/>
                </a:solidFill>
                <a:latin typeface="+mj-lt"/>
              </a:rPr>
              <a:t>97</a:t>
            </a:r>
            <a:r>
              <a:rPr lang="zh-TW" altLang="en-US" dirty="0" smtClean="0">
                <a:solidFill>
                  <a:srgbClr val="C00000"/>
                </a:solidFill>
                <a:latin typeface="+mj-lt"/>
              </a:rPr>
              <a:t>年資料</a:t>
            </a:r>
            <a:endParaRPr lang="en-US" altLang="zh-TW" dirty="0" smtClean="0">
              <a:solidFill>
                <a:srgbClr val="C00000"/>
              </a:solidFill>
              <a:latin typeface="+mj-lt"/>
            </a:endParaRPr>
          </a:p>
          <a:p>
            <a:r>
              <a:rPr lang="en-US" altLang="zh-TW" dirty="0" smtClean="0">
                <a:solidFill>
                  <a:srgbClr val="C00000"/>
                </a:solidFill>
                <a:latin typeface="+mj-lt"/>
              </a:rPr>
              <a:t>2.</a:t>
            </a:r>
            <a:r>
              <a:rPr lang="zh-TW" altLang="en-US" dirty="0">
                <a:solidFill>
                  <a:srgbClr val="C00000"/>
                </a:solidFill>
                <a:latin typeface="+mj-lt"/>
              </a:rPr>
              <a:t>埤塘未計</a:t>
            </a:r>
            <a:endParaRPr lang="zh-TW" alt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982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black">
          <a:xfrm>
            <a:off x="766763" y="819150"/>
            <a:ext cx="72469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kumimoji="0" lang="zh-TW" altLang="en-US" sz="40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國內法規未來修訂及</a:t>
            </a:r>
            <a:r>
              <a:rPr kumimoji="0" lang="zh-TW" altLang="en-US" sz="40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發展</a:t>
            </a:r>
            <a:endParaRPr kumimoji="0" lang="zh-TW" altLang="en-US" sz="4000" kern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70</a:t>
            </a:fld>
            <a:endParaRPr lang="en-US" altLang="zh-TW"/>
          </a:p>
        </p:txBody>
      </p:sp>
    </p:spTree>
  </p:cSld>
  <p:clrMapOvr>
    <a:masterClrMapping/>
  </p:clrMapOvr>
  <p:transition advTm="117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未來修訂及發展計劃之建議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蓄水</a:t>
            </a:r>
            <a:r>
              <a:rPr lang="zh-TW" altLang="en-US" dirty="0"/>
              <a:t>建造物分級制度檢討</a:t>
            </a:r>
            <a:endParaRPr lang="en-US" altLang="zh-TW" dirty="0" smtClean="0"/>
          </a:p>
          <a:p>
            <a:r>
              <a:rPr lang="zh-TW" altLang="en-US" dirty="0"/>
              <a:t>安全評估適用對象</a:t>
            </a:r>
            <a:r>
              <a:rPr lang="zh-TW" altLang="en-US" dirty="0" smtClean="0"/>
              <a:t>檢討</a:t>
            </a:r>
            <a:endParaRPr lang="en-US" altLang="zh-TW" dirty="0" smtClean="0"/>
          </a:p>
          <a:p>
            <a:r>
              <a:rPr lang="zh-TW" altLang="en-US" dirty="0"/>
              <a:t>辦法</a:t>
            </a:r>
            <a:r>
              <a:rPr lang="zh-TW" altLang="en-US" dirty="0" smtClean="0"/>
              <a:t>第</a:t>
            </a:r>
            <a:r>
              <a:rPr lang="zh-TW" altLang="en-US" dirty="0"/>
              <a:t>四</a:t>
            </a:r>
            <a:r>
              <a:rPr lang="zh-TW" altLang="en-US" dirty="0" smtClean="0"/>
              <a:t>條</a:t>
            </a:r>
            <a:r>
              <a:rPr lang="zh-TW" altLang="en-US" dirty="0"/>
              <a:t>主管機關對象</a:t>
            </a:r>
            <a:r>
              <a:rPr lang="zh-TW" altLang="en-US" dirty="0" smtClean="0"/>
              <a:t>檢討</a:t>
            </a:r>
            <a:endParaRPr lang="en-US" altLang="zh-TW" dirty="0" smtClean="0"/>
          </a:p>
          <a:p>
            <a:r>
              <a:rPr lang="zh-TW" altLang="en-US" dirty="0"/>
              <a:t>辦理時程</a:t>
            </a:r>
            <a:r>
              <a:rPr lang="zh-TW" altLang="en-US" dirty="0" smtClean="0"/>
              <a:t>檢討</a:t>
            </a:r>
            <a:endParaRPr lang="en-US" altLang="zh-TW" dirty="0" smtClean="0"/>
          </a:p>
          <a:p>
            <a:r>
              <a:rPr lang="zh-TW" altLang="en-US" dirty="0"/>
              <a:t>分階段或分級執行可行性檢討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71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588127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蓄水建造物分級制度檢討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3" y="1462033"/>
            <a:ext cx="9255367" cy="52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72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871966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蓄水建造物分級制度檢討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6"/>
          <a:stretch/>
        </p:blipFill>
        <p:spPr bwMode="auto">
          <a:xfrm>
            <a:off x="97769" y="1435267"/>
            <a:ext cx="9760776" cy="542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73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867535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安全評估適用對象檢討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74</a:t>
            </a:fld>
            <a:endParaRPr lang="en-US" altLang="zh-TW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7" y="1268760"/>
            <a:ext cx="9600248" cy="54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 bwMode="auto">
          <a:xfrm>
            <a:off x="9219552" y="6407950"/>
            <a:ext cx="675075" cy="4500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962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安全評估適用對象檢討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75</a:t>
            </a:fld>
            <a:endParaRPr lang="en-US" altLang="zh-TW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" y="1329741"/>
            <a:ext cx="9814133" cy="54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 bwMode="auto">
          <a:xfrm>
            <a:off x="9219552" y="6407950"/>
            <a:ext cx="675075" cy="4500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154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辦法第四條主管機關對象檢討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76</a:t>
            </a:fld>
            <a:endParaRPr lang="en-US" altLang="zh-TW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95" y="1313765"/>
            <a:ext cx="7324475" cy="531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2087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辦理時程檢討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77</a:t>
            </a:fld>
            <a:endParaRPr lang="en-US" altLang="zh-TW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7" y="1328780"/>
            <a:ext cx="9003450" cy="469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4257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分階段或分級執行可行性檢討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78</a:t>
            </a:fld>
            <a:endParaRPr lang="en-US" altLang="zh-TW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9412"/>
            <a:ext cx="9532667" cy="546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9189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分階段或分級執行可行性檢討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79</a:t>
            </a:fld>
            <a:endParaRPr lang="en-US" altLang="zh-TW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0" y="1538790"/>
            <a:ext cx="9047811" cy="477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8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202F7-49EA-4177-8A1E-1BC80D4C10A3}" type="slidenum">
              <a:rPr lang="en-US" altLang="zh-TW"/>
              <a:pPr/>
              <a:t>8</a:t>
            </a:fld>
            <a:endParaRPr lang="en-US" altLang="zh-TW"/>
          </a:p>
        </p:txBody>
      </p:sp>
      <p:pic>
        <p:nvPicPr>
          <p:cNvPr id="182275" name="Picture 3" descr="Swift Breac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38" y="5805488"/>
            <a:ext cx="8915400" cy="850900"/>
          </a:xfrm>
        </p:spPr>
        <p:txBody>
          <a:bodyPr/>
          <a:lstStyle/>
          <a:p>
            <a:r>
              <a:rPr lang="en-US" altLang="zh-TW">
                <a:solidFill>
                  <a:schemeClr val="bg1"/>
                </a:solidFill>
                <a:ea typeface="新細明體" charset="-120"/>
              </a:rPr>
              <a:t>Swift Creek, 21 Apr 02 </a:t>
            </a:r>
          </a:p>
        </p:txBody>
      </p:sp>
    </p:spTree>
    <p:extLst>
      <p:ext uri="{BB962C8B-B14F-4D97-AF65-F5344CB8AC3E}">
        <p14:creationId xmlns:p14="http://schemas.microsoft.com/office/powerpoint/2010/main" val="5090782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WordArt 3"/>
          <p:cNvSpPr>
            <a:spLocks noChangeArrowheads="1" noChangeShapeType="1" noTextEdit="1"/>
          </p:cNvSpPr>
          <p:nvPr/>
        </p:nvSpPr>
        <p:spPr bwMode="gray">
          <a:xfrm>
            <a:off x="1223963" y="1143000"/>
            <a:ext cx="5613400" cy="1524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5400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89803" dir="2700000" algn="ctr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+mn-ea"/>
                <a:cs typeface="+mn-ea"/>
              </a:rPr>
              <a:t>簡報完畢</a:t>
            </a:r>
            <a:endParaRPr lang="zh-TW" altLang="en-US" sz="5400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89803" dir="2700000" algn="ctr" rotWithShape="0">
                  <a:srgbClr val="000000">
                    <a:alpha val="50000"/>
                  </a:srgbClr>
                </a:outerShdw>
              </a:effectLst>
              <a:latin typeface="+mn-ea"/>
              <a:ea typeface="+mn-ea"/>
              <a:cs typeface="+mn-ea"/>
            </a:endParaRPr>
          </a:p>
          <a:p>
            <a:pPr algn="ctr"/>
            <a:r>
              <a:rPr lang="zh-TW" altLang="en-US" sz="5400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89803" dir="2700000" algn="ctr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+mn-ea"/>
                <a:cs typeface="+mn-ea"/>
              </a:rPr>
              <a:t>      敬請指教</a:t>
            </a:r>
            <a:endParaRPr lang="zh-TW" altLang="en-US" sz="5400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89803" dir="2700000" algn="ctr" rotWithShape="0">
                  <a:srgbClr val="000000">
                    <a:alpha val="50000"/>
                  </a:srgbClr>
                </a:outerShdw>
              </a:effectLst>
              <a:latin typeface="+mn-ea"/>
              <a:ea typeface="+mn-ea"/>
              <a:cs typeface="+mn-ea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9851C-E6AB-4D03-8CBC-7BA01A93832E}" type="slidenum">
              <a:rPr lang="zh-TW" altLang="en-US" smtClean="0"/>
              <a:pPr>
                <a:defRPr/>
              </a:pPr>
              <a:t>80</a:t>
            </a:fld>
            <a:endParaRPr lang="en-US" altLang="zh-TW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black">
          <a:xfrm>
            <a:off x="6123130" y="5970782"/>
            <a:ext cx="3600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+mn-lt"/>
                <a:ea typeface="+mj-ea"/>
                <a:cs typeface="+mj-cs"/>
                <a:hlinkClick r:id="rId3"/>
              </a:rPr>
              <a:t>hckao@sinotech.org.tw</a:t>
            </a:r>
            <a:endParaRPr kumimoji="0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uLnTx/>
              <a:uFillTx/>
              <a:latin typeface="+mn-lt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kumimoji="0" lang="en-US" altLang="zh-TW" sz="2000" kern="0" dirty="0" smtClean="0">
                <a:solidFill>
                  <a:schemeClr val="tx2"/>
                </a:solidFill>
                <a:hlinkClick r:id="rId4"/>
              </a:rPr>
              <a:t>aguatsay@sinotech.org.tw</a:t>
            </a:r>
            <a:endParaRPr kumimoji="0" lang="en-US" altLang="zh-TW" sz="2000" kern="0" dirty="0" smtClean="0">
              <a:solidFill>
                <a:schemeClr val="tx2"/>
              </a:solidFill>
            </a:endParaRPr>
          </a:p>
          <a:p>
            <a:pPr eaLnBrk="0" hangingPunct="0">
              <a:defRPr/>
            </a:pPr>
            <a:endParaRPr kumimoji="0" lang="en-US" altLang="zh-TW" sz="2000" kern="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Tm="263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7594600" y="0"/>
            <a:ext cx="2311400" cy="476250"/>
          </a:xfrm>
          <a:prstGeom prst="rect">
            <a:avLst/>
          </a:prstGeom>
        </p:spPr>
        <p:txBody>
          <a:bodyPr/>
          <a:lstStyle/>
          <a:p>
            <a:pPr algn="r"/>
            <a:fld id="{67CAEF4A-EE33-428B-89BF-ACEB9C15C1DD}" type="slidenum">
              <a:rPr lang="en-US" altLang="zh-TW"/>
              <a:pPr algn="r"/>
              <a:t>9</a:t>
            </a:fld>
            <a:endParaRPr lang="en-US" altLang="zh-TW" dirty="0"/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華康中黑體" pitchFamily="49" charset="-120"/>
              </a:rPr>
              <a:t>LOW</a:t>
            </a:r>
            <a:r>
              <a:rPr lang="zh-TW" altLang="en-US" dirty="0" smtClean="0">
                <a:ea typeface="華康中黑體" pitchFamily="49" charset="-120"/>
              </a:rPr>
              <a:t> </a:t>
            </a:r>
            <a:r>
              <a:rPr lang="en-US" altLang="zh-TW" dirty="0">
                <a:ea typeface="華康中黑體" pitchFamily="49" charset="-120"/>
              </a:rPr>
              <a:t>San Fernando </a:t>
            </a:r>
            <a:r>
              <a:rPr lang="zh-TW" altLang="en-US" dirty="0">
                <a:ea typeface="華康中黑體" pitchFamily="49" charset="-120"/>
              </a:rPr>
              <a:t>壩</a:t>
            </a:r>
            <a:endParaRPr lang="zh-TW" altLang="zh-TW" dirty="0"/>
          </a:p>
        </p:txBody>
      </p:sp>
      <p:pic>
        <p:nvPicPr>
          <p:cNvPr id="263171" name="Picture 3" descr="LowerSanFernando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400" y="1295400"/>
            <a:ext cx="8667750" cy="533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3172" name="Oval 4"/>
          <p:cNvSpPr>
            <a:spLocks noChangeArrowheads="1"/>
          </p:cNvSpPr>
          <p:nvPr/>
        </p:nvSpPr>
        <p:spPr bwMode="auto">
          <a:xfrm>
            <a:off x="6273800" y="1524000"/>
            <a:ext cx="9906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3173" name="Oval 5"/>
          <p:cNvSpPr>
            <a:spLocks noChangeArrowheads="1"/>
          </p:cNvSpPr>
          <p:nvPr/>
        </p:nvSpPr>
        <p:spPr bwMode="auto">
          <a:xfrm>
            <a:off x="5530850" y="3048000"/>
            <a:ext cx="9906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598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2" grpId="0" animBg="1"/>
      <p:bldP spid="263173" grpId="0" animBg="1"/>
    </p:bldLst>
  </p:timing>
</p:sld>
</file>

<file path=ppt/theme/theme1.xml><?xml version="1.0" encoding="utf-8"?>
<a:theme xmlns:a="http://schemas.openxmlformats.org/drawingml/2006/main" name="cdb2004171l">
  <a:themeElements>
    <a:clrScheme name="cdb2004171l 2">
      <a:dk1>
        <a:srgbClr val="000000"/>
      </a:dk1>
      <a:lt1>
        <a:srgbClr val="FFFFFF"/>
      </a:lt1>
      <a:dk2>
        <a:srgbClr val="333399"/>
      </a:dk2>
      <a:lt2>
        <a:srgbClr val="C0C0C0"/>
      </a:lt2>
      <a:accent1>
        <a:srgbClr val="2EA9B6"/>
      </a:accent1>
      <a:accent2>
        <a:srgbClr val="F1900F"/>
      </a:accent2>
      <a:accent3>
        <a:srgbClr val="FFFFFF"/>
      </a:accent3>
      <a:accent4>
        <a:srgbClr val="000000"/>
      </a:accent4>
      <a:accent5>
        <a:srgbClr val="ADD1D7"/>
      </a:accent5>
      <a:accent6>
        <a:srgbClr val="DA820C"/>
      </a:accent6>
      <a:hlink>
        <a:srgbClr val="CC3300"/>
      </a:hlink>
      <a:folHlink>
        <a:srgbClr val="0066CC"/>
      </a:folHlink>
    </a:clrScheme>
    <a:fontScheme name="cdb2004171l">
      <a:majorFont>
        <a:latin typeface="華康中圓體"/>
        <a:ea typeface="華康中圓體"/>
        <a:cs typeface=""/>
      </a:majorFont>
      <a:minorFont>
        <a:latin typeface="Arial"/>
        <a:ea typeface="華康中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171l 1">
        <a:dk1>
          <a:srgbClr val="000000"/>
        </a:dk1>
        <a:lt1>
          <a:srgbClr val="FFFFFF"/>
        </a:lt1>
        <a:dk2>
          <a:srgbClr val="632769"/>
        </a:dk2>
        <a:lt2>
          <a:srgbClr val="DDDDDD"/>
        </a:lt2>
        <a:accent1>
          <a:srgbClr val="8B8DE1"/>
        </a:accent1>
        <a:accent2>
          <a:srgbClr val="FF997D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E78A71"/>
        </a:accent6>
        <a:hlink>
          <a:srgbClr val="58AFD2"/>
        </a:hlink>
        <a:folHlink>
          <a:srgbClr val="BFDF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71l 2">
        <a:dk1>
          <a:srgbClr val="000000"/>
        </a:dk1>
        <a:lt1>
          <a:srgbClr val="FFFFFF"/>
        </a:lt1>
        <a:dk2>
          <a:srgbClr val="333399"/>
        </a:dk2>
        <a:lt2>
          <a:srgbClr val="C0C0C0"/>
        </a:lt2>
        <a:accent1>
          <a:srgbClr val="2EA9B6"/>
        </a:accent1>
        <a:accent2>
          <a:srgbClr val="F1900F"/>
        </a:accent2>
        <a:accent3>
          <a:srgbClr val="FFFFFF"/>
        </a:accent3>
        <a:accent4>
          <a:srgbClr val="000000"/>
        </a:accent4>
        <a:accent5>
          <a:srgbClr val="ADD1D7"/>
        </a:accent5>
        <a:accent6>
          <a:srgbClr val="DA820C"/>
        </a:accent6>
        <a:hlink>
          <a:srgbClr val="CC330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71l 3">
        <a:dk1>
          <a:srgbClr val="000000"/>
        </a:dk1>
        <a:lt1>
          <a:srgbClr val="FFFFFF"/>
        </a:lt1>
        <a:dk2>
          <a:srgbClr val="26728A"/>
        </a:dk2>
        <a:lt2>
          <a:srgbClr val="DDDDDD"/>
        </a:lt2>
        <a:accent1>
          <a:srgbClr val="E29B3C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ECBAF"/>
        </a:accent5>
        <a:accent6>
          <a:srgbClr val="A1A1A1"/>
        </a:accent6>
        <a:hlink>
          <a:srgbClr val="7DA0D3"/>
        </a:hlink>
        <a:folHlink>
          <a:srgbClr val="B2E38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17451</TotalTime>
  <Words>5168</Words>
  <Application>Microsoft Office PowerPoint</Application>
  <PresentationFormat>A4 紙張 (210x297 公釐)</PresentationFormat>
  <Paragraphs>811</Paragraphs>
  <Slides>80</Slides>
  <Notes>52</Notes>
  <HiddenSlides>0</HiddenSlides>
  <MMClips>1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80</vt:i4>
      </vt:variant>
    </vt:vector>
  </HeadingPairs>
  <TitlesOfParts>
    <vt:vector size="84" baseType="lpstr">
      <vt:lpstr>cdb2004171l</vt:lpstr>
      <vt:lpstr>Document</vt:lpstr>
      <vt:lpstr>Visio</vt:lpstr>
      <vt:lpstr>Picture</vt:lpstr>
      <vt:lpstr>水利建造物檢查及          安全評估法規概述  </vt:lpstr>
      <vt:lpstr>內  容</vt:lpstr>
      <vt:lpstr>前 言</vt:lpstr>
      <vt:lpstr>PowerPoint 簡報</vt:lpstr>
      <vt:lpstr>PowerPoint 簡報</vt:lpstr>
      <vt:lpstr>PowerPoint 簡報</vt:lpstr>
      <vt:lpstr>PowerPoint 簡報</vt:lpstr>
      <vt:lpstr>Swift Creek, 21 Apr 02 </vt:lpstr>
      <vt:lpstr>LOW San Fernando 壩</vt:lpstr>
      <vt:lpstr>Low San Fernando 壩毀壞後剩餘不到 1m 的出水高</vt:lpstr>
      <vt:lpstr>Lower San Fernando 壩</vt:lpstr>
      <vt:lpstr>加拿大BCHydro Bennett Dam</vt:lpstr>
      <vt:lpstr>水庫是安全的?</vt:lpstr>
      <vt:lpstr>如何確保壩在蓄水期和水庫運行期的安全？</vt:lpstr>
      <vt:lpstr>台灣水庫管理制度發展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定期安全評估辦理流程</vt:lpstr>
      <vt:lpstr>PowerPoint 簡報</vt:lpstr>
      <vt:lpstr>水利建造物檢查及安全評估技術規範 (蓄水、引水篇)</vt:lpstr>
      <vt:lpstr>規範架構</vt:lpstr>
      <vt:lpstr>安全資料蒐集、複核與評估</vt:lpstr>
      <vt:lpstr>現場檢查與評估</vt:lpstr>
      <vt:lpstr>校核分析與評估</vt:lpstr>
      <vt:lpstr>設計洪水標準</vt:lpstr>
      <vt:lpstr>設計地震標準</vt:lpstr>
      <vt:lpstr>安全評估工作架構與流程</vt:lpstr>
      <vt:lpstr>水庫安全維護工作  水庫安全維護手冊</vt:lpstr>
      <vt:lpstr>PowerPoint 簡報</vt:lpstr>
      <vt:lpstr>年度全檢查報表</vt:lpstr>
      <vt:lpstr>潰壩(決)演算及潰壩緊急應變計畫</vt:lpstr>
      <vt:lpstr>潰壩洪水演算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水庫風險評估與風險管理</vt:lpstr>
      <vt:lpstr>台灣地區壩堰缺陷來源分析</vt:lpstr>
      <vt:lpstr>國際壩安全管理  發展沿革</vt:lpstr>
      <vt:lpstr>傳統式壩安全管理</vt:lpstr>
      <vt:lpstr>PowerPoint 簡報</vt:lpstr>
      <vt:lpstr>異常天候及不確定因素之影響</vt:lpstr>
      <vt:lpstr>緊急應變計畫</vt:lpstr>
      <vt:lpstr>國外緊急應變計畫的發展 </vt:lpstr>
      <vt:lpstr>台灣緊急應變計畫的相關問題</vt:lpstr>
      <vt:lpstr>PowerPoint 簡報</vt:lpstr>
      <vt:lpstr>中國水庫安全管理簡述</vt:lpstr>
      <vt:lpstr>中國水庫安全管理簡述</vt:lpstr>
      <vt:lpstr>PowerPoint 簡報</vt:lpstr>
      <vt:lpstr>中國大陸潰壩事件統計</vt:lpstr>
      <vt:lpstr>PowerPoint 簡報</vt:lpstr>
      <vt:lpstr>PowerPoint 簡報</vt:lpstr>
      <vt:lpstr>PowerPoint 簡報</vt:lpstr>
      <vt:lpstr>PowerPoint 簡報</vt:lpstr>
      <vt:lpstr>PowerPoint 簡報</vt:lpstr>
      <vt:lpstr>中國安全定期檢查監督管理辦法</vt:lpstr>
      <vt:lpstr>目前中國大陸水庫安全管理問題</vt:lpstr>
      <vt:lpstr>PowerPoint 簡報</vt:lpstr>
      <vt:lpstr>未來修訂及發展計劃之建議</vt:lpstr>
      <vt:lpstr>蓄水建造物分級制度檢討</vt:lpstr>
      <vt:lpstr>蓄水建造物分級制度檢討</vt:lpstr>
      <vt:lpstr>安全評估適用對象檢討</vt:lpstr>
      <vt:lpstr>安全評估適用對象檢討</vt:lpstr>
      <vt:lpstr>辦法第四條主管機關對象檢討</vt:lpstr>
      <vt:lpstr>辦理時程檢討</vt:lpstr>
      <vt:lpstr>分階段或分級執行可行性檢討</vt:lpstr>
      <vt:lpstr>分階段或分級執行可行性檢討</vt:lpstr>
      <vt:lpstr>PowerPoint 簡報</vt:lpstr>
    </vt:vector>
  </TitlesOfParts>
  <Company>SECINC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0952</dc:creator>
  <cp:lastModifiedBy>蔡明欣</cp:lastModifiedBy>
  <cp:revision>298</cp:revision>
  <cp:lastPrinted>2015-09-22T00:55:17Z</cp:lastPrinted>
  <dcterms:created xsi:type="dcterms:W3CDTF">2010-09-03T03:13:08Z</dcterms:created>
  <dcterms:modified xsi:type="dcterms:W3CDTF">2015-09-30T03:40:38Z</dcterms:modified>
</cp:coreProperties>
</file>